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handoutMasterIdLst>
    <p:handoutMasterId r:id="rId59"/>
  </p:handoutMasterIdLst>
  <p:sldIdLst>
    <p:sldId id="256" r:id="rId4"/>
    <p:sldId id="404" r:id="rId5"/>
    <p:sldId id="405" r:id="rId6"/>
    <p:sldId id="406" r:id="rId7"/>
    <p:sldId id="426" r:id="rId8"/>
    <p:sldId id="436" r:id="rId9"/>
    <p:sldId id="331" r:id="rId10"/>
    <p:sldId id="332" r:id="rId11"/>
    <p:sldId id="333" r:id="rId12"/>
    <p:sldId id="340" r:id="rId13"/>
    <p:sldId id="720" r:id="rId14"/>
    <p:sldId id="721" r:id="rId15"/>
    <p:sldId id="341" r:id="rId16"/>
    <p:sldId id="351" r:id="rId17"/>
    <p:sldId id="413" r:id="rId18"/>
    <p:sldId id="419" r:id="rId19"/>
    <p:sldId id="723" r:id="rId20"/>
    <p:sldId id="410" r:id="rId21"/>
    <p:sldId id="724" r:id="rId22"/>
    <p:sldId id="346" r:id="rId23"/>
    <p:sldId id="352" r:id="rId24"/>
    <p:sldId id="466" r:id="rId25"/>
    <p:sldId id="478" r:id="rId26"/>
    <p:sldId id="467" r:id="rId27"/>
    <p:sldId id="468" r:id="rId28"/>
    <p:sldId id="469" r:id="rId29"/>
    <p:sldId id="722" r:id="rId30"/>
    <p:sldId id="345" r:id="rId31"/>
    <p:sldId id="417" r:id="rId32"/>
    <p:sldId id="424" r:id="rId33"/>
    <p:sldId id="354" r:id="rId34"/>
    <p:sldId id="418" r:id="rId35"/>
    <p:sldId id="420" r:id="rId36"/>
    <p:sldId id="355" r:id="rId37"/>
    <p:sldId id="456" r:id="rId38"/>
    <p:sldId id="457" r:id="rId39"/>
    <p:sldId id="475" r:id="rId40"/>
    <p:sldId id="473" r:id="rId41"/>
    <p:sldId id="416" r:id="rId42"/>
    <p:sldId id="348" r:id="rId43"/>
    <p:sldId id="389" r:id="rId44"/>
    <p:sldId id="412" r:id="rId45"/>
    <p:sldId id="414" r:id="rId46"/>
    <p:sldId id="423" r:id="rId47"/>
    <p:sldId id="427" r:id="rId48"/>
    <p:sldId id="428" r:id="rId49"/>
    <p:sldId id="429" r:id="rId50"/>
    <p:sldId id="430" r:id="rId51"/>
    <p:sldId id="431" r:id="rId52"/>
    <p:sldId id="432" r:id="rId53"/>
    <p:sldId id="433" r:id="rId54"/>
    <p:sldId id="434" r:id="rId55"/>
    <p:sldId id="435" r:id="rId56"/>
    <p:sldId id="411" r:id="rId5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viewProps" Target="view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4DA2C4-3C5C-4618-BBF6-F0B4530247BC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274C2D-DF57-4306-9920-1CF75E139E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9257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DC474-3AC1-4051-8C27-77D4A4AD4FFA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FF1E52-E982-4611-80A6-63CD08D3DA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9853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762000"/>
            <a:ext cx="8458200" cy="23622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2777-80CB-CF2D-1856-70A6C9E49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09C5B-FE6A-084B-66E6-18FD6857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42F65-3767-1912-2F76-27E6EC67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9AC14-81E9-DC82-8F9C-36960191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8F3C1-3432-5200-5687-26A2B832D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62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800F0-CF41-8E44-3A38-DDB3BAC35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2AF0C-5B51-1835-2FB9-82B6B7E9B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6581D-0D6A-0C9D-A442-42E18CE7A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85123-2385-98E8-7A32-92965F1B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DB851-5E53-46F9-01D7-FB3FB501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9259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2237-6D59-3B4C-E3F7-092EB8D7F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8A801-7F67-6569-7D3C-74E7655A2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64BBF-D001-8AD8-6A85-52B3E50E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E7BC-155D-5B36-0FB9-0F3C23744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FD109-C90C-28E0-DEE4-959DBBFDE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5698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92B8-C46F-39BF-5BF4-108983730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37E6B-DAB2-53BF-5368-33AEC4B6B6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A4061-8D01-D738-0242-3DBB19301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7F20D-A751-06EA-258E-483FC49C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93DC-7F20-467A-F0A3-A6B6AAE8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5CF80-1213-9381-4F08-67261111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891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21EE1-128C-5ACA-3270-2F88DDD5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68072-81BD-2DD4-9BC4-D55652283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A3DA7-E566-88F2-BE5C-0D233824E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03A41A-5DA0-C59D-9B89-F6C804B76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A913DB-F5DD-FF80-38CA-15354851E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58C49-A056-EC2A-28AF-0D8358C3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E274F3-EDF7-F230-60BC-AEF53C88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C4DAE9-D3F5-0104-3D38-7257A1558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0110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0DE3-D7D4-6A63-64C8-8924B8B4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09463C-539D-B500-A5FD-03EB69313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8CF41-D795-6B76-71D6-51816F532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0B72A-41C5-FB8B-99E0-F9ABC6C3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1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EE4B3-790E-B259-DDFF-D9E5AD6A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DB8D12-389D-0B6E-E047-99DA90E3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15DC7-6EEB-D7DB-3BE8-C6397EF6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832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CE9F0-6AFC-BB20-EEAA-EA5D38CF4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6156B-534F-6339-99DD-3E7A614A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FBEFD-79D0-AE8F-382B-51DEF835E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0B16A-B0AF-06C9-D92C-2C98B240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1711E-5804-B099-7B69-0E15B637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1DC21-6085-FE2E-D505-5FE8B071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456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77520"/>
            <a:ext cx="9144000" cy="106680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4320"/>
            <a:ext cx="9144000" cy="4932680"/>
          </a:xfrm>
        </p:spPr>
        <p:txBody>
          <a:bodyPr/>
          <a:lstStyle>
            <a:lvl1pPr algn="just">
              <a:buClr>
                <a:srgbClr val="002060"/>
              </a:buClr>
              <a:defRPr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58368" indent="-246888">
              <a:buClr>
                <a:srgbClr val="002060"/>
              </a:buClr>
              <a:buFont typeface="Georgia" panose="02040502050405020303" pitchFamily="18" charset="0"/>
              <a:buChar char="−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Clr>
                <a:srgbClr val="002060"/>
              </a:buClr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79576" indent="-201168">
              <a:buClr>
                <a:srgbClr val="002060"/>
              </a:buClr>
              <a:buFont typeface="Georgia" panose="02040502050405020303" pitchFamily="18" charset="0"/>
              <a:buChar char="−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3900" y="6471920"/>
            <a:ext cx="762000" cy="36576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dirty="0" err="1"/>
              <a:t>Pradip</a:t>
            </a:r>
            <a:r>
              <a:rPr lang="en-US" dirty="0"/>
              <a:t> N. </a:t>
            </a:r>
            <a:r>
              <a:rPr lang="en-US" dirty="0" err="1"/>
              <a:t>Kapasi</a:t>
            </a:r>
            <a:r>
              <a:rPr lang="en-US" dirty="0"/>
              <a:t>                                                         Chartered Accountant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1D6A-6B83-319C-A14D-00E0E185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431A5B-BF68-16FC-7DF8-47A14F06E8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22125-5FC7-1A01-925C-9C7190887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E94B2-3487-F365-21DA-A87ADE4D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4205B-D663-7AF0-0205-645FA264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EFFE9-C60B-4701-5850-7890EAD1E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9375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35FD0-3EAE-DCCF-21B9-E4327AAD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042CC-0AA4-D3E8-9646-0F82FE7F3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124EA-E6A7-F1E0-3EA2-2C1952AB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7CD95-5620-74F2-C590-BA170D9B3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EDEDC-B140-92F5-0213-85417CB81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6537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131DAE-18A5-70CB-DC10-E9485C677B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7E331-F4D9-8D53-41E2-23DBD7A76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D9031-4A6E-04EF-93C5-E3F913B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94F42-444C-23AD-9DF7-F7423681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ED862-BED1-7C65-5C6B-C99666D7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4504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762000"/>
            <a:ext cx="8458200" cy="23622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1255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77520"/>
            <a:ext cx="9144000" cy="106680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44320"/>
            <a:ext cx="9144000" cy="4932680"/>
          </a:xfrm>
        </p:spPr>
        <p:txBody>
          <a:bodyPr/>
          <a:lstStyle>
            <a:lvl1pPr algn="just">
              <a:buClr>
                <a:srgbClr val="002060"/>
              </a:buCl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58368" indent="-246888">
              <a:buClr>
                <a:srgbClr val="002060"/>
              </a:buClr>
              <a:buFont typeface="Georgia" panose="02040502050405020303" pitchFamily="18" charset="0"/>
              <a:buChar char="−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buClr>
                <a:srgbClr val="002060"/>
              </a:buCl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79576" indent="-201168">
              <a:buClr>
                <a:srgbClr val="002060"/>
              </a:buClr>
              <a:buFont typeface="Georgia" panose="02040502050405020303" pitchFamily="18" charset="0"/>
              <a:buChar char="−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3900" y="6471920"/>
            <a:ext cx="762000" cy="36576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dirty="0" err="1"/>
              <a:t>Pradip</a:t>
            </a:r>
            <a:r>
              <a:rPr lang="en-US" dirty="0"/>
              <a:t> N. </a:t>
            </a:r>
            <a:r>
              <a:rPr lang="en-US" dirty="0" err="1"/>
              <a:t>Kapasi</a:t>
            </a:r>
            <a:r>
              <a:rPr lang="en-US" dirty="0"/>
              <a:t>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4744521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16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043095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60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9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51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791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615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5F056-0916-28FF-3AE2-900C0ACA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F7992-C2FF-CF83-A1C7-5A4059B9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4BE5E-00FA-660C-56EB-6B32860A7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B382AD-AD89-452A-8769-85CD6DDD943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14F8B-E09D-C65A-82DF-B693E6913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379AA-640D-E3AC-D4B3-826355E143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CFA0C0-0AF0-4F21-B0CA-28F361C2C5B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020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Pradip N. Kapasi                                                         Chartered Accountant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2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81000"/>
            <a:ext cx="8458200" cy="2895600"/>
          </a:xfrm>
        </p:spPr>
        <p:txBody>
          <a:bodyPr>
            <a:normAutofit/>
          </a:bodyPr>
          <a:lstStyle/>
          <a:p>
            <a:pPr algn="ctr"/>
            <a:r>
              <a:rPr lang="en-IN" sz="3800" dirty="0"/>
              <a:t>Reconstruction and Restructuring (merger and corporation ) – Important issues under I.T. Act, 1961</a:t>
            </a:r>
            <a:br>
              <a:rPr lang="en-US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4191000"/>
            <a:ext cx="9067800" cy="218440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Saturday , </a:t>
            </a:r>
            <a:r>
              <a:rPr lang="en-I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05.10.2024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en-I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</a:t>
            </a:r>
            <a:r>
              <a:rPr lang="en-IN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Park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en-I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Kolkata </a:t>
            </a:r>
          </a:p>
          <a:p>
            <a:pPr marL="109728" indent="0" algn="ctr">
              <a:buNone/>
            </a:pPr>
            <a:r>
              <a:rPr lang="en-IN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EIRC of ICAI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3209925" y="6223000"/>
            <a:ext cx="2724150" cy="635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Pradip N. Kapasi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347237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7F7F9-4170-F8CB-0162-27DCF298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Gift by company – I</a:t>
            </a:r>
            <a:br>
              <a:rPr lang="en-US" dirty="0"/>
            </a:br>
            <a:r>
              <a:rPr lang="en-US" sz="2200" dirty="0"/>
              <a:t>(S. 47 (iii))</a:t>
            </a:r>
            <a:br>
              <a:rPr lang="en-US" sz="2200" dirty="0"/>
            </a:br>
            <a:endParaRPr lang="en-IN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AD6EC-F9DD-DA6D-9AB2-9935378E8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384800"/>
          </a:xfrm>
        </p:spPr>
        <p:txBody>
          <a:bodyPr>
            <a:normAutofit/>
          </a:bodyPr>
          <a:lstStyle/>
          <a:p>
            <a:r>
              <a:rPr lang="en-US" sz="2800" dirty="0"/>
              <a:t>Amendment of 2024 </a:t>
            </a:r>
            <a:r>
              <a:rPr lang="en-US" dirty="0"/>
              <a:t>w</a:t>
            </a:r>
            <a:r>
              <a:rPr lang="en-US" sz="2800" dirty="0"/>
              <a:t>.e.f. 01.04.2025</a:t>
            </a:r>
          </a:p>
          <a:p>
            <a:r>
              <a:rPr lang="en-US" sz="2800" dirty="0"/>
              <a:t>Transfer by an individual or HUF </a:t>
            </a:r>
          </a:p>
          <a:p>
            <a:pPr lvl="1"/>
            <a:r>
              <a:rPr lang="en-US" dirty="0"/>
              <a:t>Of capital asset </a:t>
            </a:r>
          </a:p>
          <a:p>
            <a:pPr lvl="1"/>
            <a:r>
              <a:rPr lang="en-US" dirty="0"/>
              <a:t>Under a gift or will or an irrevocable trust </a:t>
            </a:r>
          </a:p>
          <a:p>
            <a:pPr lvl="1"/>
            <a:r>
              <a:rPr lang="en-US" dirty="0"/>
              <a:t>Not regarded as a ‘Transfer’</a:t>
            </a:r>
          </a:p>
          <a:p>
            <a:pPr marL="365760" lvl="1" indent="-256032" algn="just">
              <a:buFont typeface="Georgia"/>
              <a:buChar char="•"/>
            </a:pPr>
            <a:r>
              <a:rPr lang="en-IN" sz="2800" dirty="0"/>
              <a:t>On amendment restricted to individual and HUF </a:t>
            </a:r>
          </a:p>
          <a:p>
            <a:r>
              <a:rPr lang="en-IN" sz="2800" dirty="0"/>
              <a:t>Omission of Provision for excluding ESOP </a:t>
            </a:r>
          </a:p>
          <a:p>
            <a:r>
              <a:rPr lang="en-US" sz="2800" dirty="0"/>
              <a:t>Substitution w. r. effect  of a similar clause </a:t>
            </a:r>
          </a:p>
          <a:p>
            <a:pPr lvl="1"/>
            <a:r>
              <a:rPr lang="en-US" dirty="0"/>
              <a:t>Exempting transfer including for ESOP for  all assesses </a:t>
            </a:r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B9FCA-A842-B9B0-20F8-492BE191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9E59A-5B69-020F-1EF6-E93DC39D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6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42C21-16D3-BAC5-5D2F-7592C93D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US" sz="3200" dirty="0"/>
              <a:t>Gift by company - II</a:t>
            </a:r>
            <a:br>
              <a:rPr lang="en-US" sz="3200" dirty="0"/>
            </a:b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BF9C-17A7-CAEA-A7B7-E0F729461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03" y="1183640"/>
            <a:ext cx="9144000" cy="528828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Implication of amendment </a:t>
            </a:r>
          </a:p>
          <a:p>
            <a:pPr lvl="1"/>
            <a:r>
              <a:rPr lang="en-US" dirty="0"/>
              <a:t>Intention to bring to tax perceived gains as “capital gains” </a:t>
            </a:r>
          </a:p>
          <a:p>
            <a:pPr lvl="1"/>
            <a:r>
              <a:rPr lang="en-US" dirty="0"/>
              <a:t>To hold gift as a case of transfer </a:t>
            </a:r>
          </a:p>
          <a:p>
            <a:r>
              <a:rPr lang="en-US" dirty="0"/>
              <a:t>Mandatory  computation of capital gains u/s 48</a:t>
            </a:r>
          </a:p>
          <a:p>
            <a:pPr lvl="1"/>
            <a:r>
              <a:rPr lang="en-US" dirty="0"/>
              <a:t>FVC minus COA/COI and expenditure</a:t>
            </a:r>
          </a:p>
          <a:p>
            <a:pPr lvl="1"/>
            <a:r>
              <a:rPr lang="en-US" dirty="0"/>
              <a:t>Factually no FVC agreed, received, receivable, accrued or arisen</a:t>
            </a:r>
          </a:p>
          <a:p>
            <a:pPr lvl="1"/>
            <a:r>
              <a:rPr lang="en-US" dirty="0"/>
              <a:t>FVC as per deeming fiction of s.50 C, CA, D</a:t>
            </a:r>
          </a:p>
          <a:p>
            <a:r>
              <a:rPr lang="en-US" dirty="0"/>
              <a:t> Wisdom of s. 45 –profits and gains – accrual or arising </a:t>
            </a:r>
          </a:p>
          <a:p>
            <a:pPr lvl="1"/>
            <a:r>
              <a:rPr lang="en-US" dirty="0"/>
              <a:t>no consideration moving in case of gift </a:t>
            </a:r>
          </a:p>
          <a:p>
            <a:pPr lvl="1"/>
            <a:r>
              <a:rPr lang="en-US" dirty="0"/>
              <a:t>transfer  without right to receive FVC in case of gift</a:t>
            </a:r>
          </a:p>
          <a:p>
            <a:pPr lvl="1"/>
            <a:r>
              <a:rPr lang="en-US" dirty="0"/>
              <a:t>without accrual and profits &amp; gains</a:t>
            </a:r>
          </a:p>
          <a:p>
            <a:pPr lvl="1"/>
            <a:r>
              <a:rPr lang="en-US" dirty="0"/>
              <a:t>deeming fiction to apply only on some accrual – Re. 1</a:t>
            </a:r>
          </a:p>
          <a:p>
            <a:pPr lvl="2">
              <a:buFont typeface="Times New Roman" panose="02020603050405020304" pitchFamily="18" charset="0"/>
              <a:buChar char="−"/>
            </a:pPr>
            <a:r>
              <a:rPr lang="en-US" sz="2200" dirty="0"/>
              <a:t>possible substitution of Re.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072AC-A71F-BFE0-72CE-96D9F2C46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3975D-60BD-83C3-4CCF-CD40EA77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86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42C21-16D3-BAC5-5D2F-7592C93D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US" sz="3200" dirty="0"/>
              <a:t>Gift by company - III</a:t>
            </a:r>
            <a:br>
              <a:rPr lang="en-US" sz="3200" dirty="0"/>
            </a:br>
            <a:endParaRPr lang="en-IN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BF9C-17A7-CAEA-A7B7-E0F729461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9216"/>
            <a:ext cx="9144000" cy="5288280"/>
          </a:xfrm>
        </p:spPr>
        <p:txBody>
          <a:bodyPr>
            <a:normAutofit/>
          </a:bodyPr>
          <a:lstStyle/>
          <a:p>
            <a:r>
              <a:rPr lang="en-US" dirty="0"/>
              <a:t>Capital gains on gift by non-exempt persons </a:t>
            </a:r>
          </a:p>
          <a:p>
            <a:pPr lvl="1"/>
            <a:r>
              <a:rPr lang="en-US" dirty="0"/>
              <a:t> money;  FVC- COA = Nil</a:t>
            </a:r>
          </a:p>
          <a:p>
            <a:pPr lvl="1"/>
            <a:r>
              <a:rPr lang="en-US" dirty="0"/>
              <a:t>shares; 50CA FVC – COA</a:t>
            </a:r>
          </a:p>
          <a:p>
            <a:pPr lvl="1"/>
            <a:r>
              <a:rPr lang="en-US" dirty="0"/>
              <a:t>land &amp; building ; 50C- COA </a:t>
            </a:r>
          </a:p>
          <a:p>
            <a:pPr lvl="1"/>
            <a:r>
              <a:rPr lang="en-US" dirty="0"/>
              <a:t>other assets; agreement value or actual receipts</a:t>
            </a:r>
          </a:p>
          <a:p>
            <a:pPr lvl="1"/>
            <a:r>
              <a:rPr lang="en-US" dirty="0"/>
              <a:t>where FVC not determinable  - s.50D</a:t>
            </a:r>
          </a:p>
          <a:p>
            <a:r>
              <a:rPr lang="en-US" dirty="0"/>
              <a:t>Deduction for COA in all cases</a:t>
            </a:r>
          </a:p>
          <a:p>
            <a:r>
              <a:rPr lang="en-US" dirty="0"/>
              <a:t>Case of Family settlement </a:t>
            </a:r>
          </a:p>
          <a:p>
            <a:pPr lvl="1"/>
            <a:r>
              <a:rPr lang="en-US" dirty="0"/>
              <a:t>Independent of amendment in s.47(iii)</a:t>
            </a:r>
          </a:p>
          <a:p>
            <a:pPr lvl="1"/>
            <a:r>
              <a:rPr lang="en-US" dirty="0"/>
              <a:t>Kay ARR Enterprises, 97 ITD 291 (Chennai)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072AC-A71F-BFE0-72CE-96D9F2C46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3975D-60BD-83C3-4CCF-CD40EA77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51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42C21-16D3-BAC5-5D2F-7592C93DF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US" sz="3200" dirty="0"/>
              <a:t>Gift by company - IV</a:t>
            </a:r>
            <a:br>
              <a:rPr lang="en-US" sz="3200" dirty="0"/>
            </a:br>
            <a:endParaRPr lang="en-IN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BF9C-17A7-CAEA-A7B7-E0F729461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03" y="1066800"/>
            <a:ext cx="9144000" cy="5313680"/>
          </a:xfrm>
        </p:spPr>
        <p:txBody>
          <a:bodyPr>
            <a:noAutofit/>
          </a:bodyPr>
          <a:lstStyle/>
          <a:p>
            <a:r>
              <a:rPr lang="en-US" sz="2100" dirty="0"/>
              <a:t>Did s.47(iii) stated the obvious before amendment </a:t>
            </a:r>
          </a:p>
          <a:p>
            <a:pPr lvl="1"/>
            <a:r>
              <a:rPr lang="en-US" sz="1700" dirty="0"/>
              <a:t>Case of over legislation </a:t>
            </a:r>
          </a:p>
          <a:p>
            <a:r>
              <a:rPr lang="en-US" sz="2100" dirty="0"/>
              <a:t>Taxation in hands of </a:t>
            </a:r>
            <a:r>
              <a:rPr lang="en-US" sz="2100" dirty="0" err="1"/>
              <a:t>Donee</a:t>
            </a:r>
            <a:r>
              <a:rPr lang="en-US" sz="2100" dirty="0"/>
              <a:t> </a:t>
            </a:r>
          </a:p>
          <a:p>
            <a:pPr lvl="1"/>
            <a:r>
              <a:rPr lang="en-US" sz="1700" dirty="0"/>
              <a:t>Receipt of gifts </a:t>
            </a:r>
          </a:p>
          <a:p>
            <a:pPr lvl="1"/>
            <a:r>
              <a:rPr lang="en-US" sz="1700" dirty="0"/>
              <a:t>Recipient based tax under s. 56(2)(x)</a:t>
            </a:r>
          </a:p>
          <a:p>
            <a:pPr lvl="1"/>
            <a:r>
              <a:rPr lang="en-US" sz="1700" dirty="0"/>
              <a:t>R</a:t>
            </a:r>
            <a:r>
              <a:rPr lang="en-IN" sz="1700" dirty="0" err="1"/>
              <a:t>eceipt</a:t>
            </a:r>
            <a:r>
              <a:rPr lang="en-IN" sz="1700" dirty="0"/>
              <a:t> by Family Trust </a:t>
            </a:r>
          </a:p>
          <a:p>
            <a:r>
              <a:rPr lang="en-IN" sz="2100" dirty="0"/>
              <a:t>Effect of omitting of Proviso for ESOP </a:t>
            </a:r>
          </a:p>
          <a:p>
            <a:r>
              <a:rPr lang="en-IN" sz="2100" dirty="0"/>
              <a:t>Position for Gifts up to 31.03.2024</a:t>
            </a:r>
          </a:p>
          <a:p>
            <a:pPr lvl="1"/>
            <a:r>
              <a:rPr lang="en-IN" sz="1700" b="0" i="0" dirty="0" err="1">
                <a:solidFill>
                  <a:srgbClr val="222222"/>
                </a:solidFill>
                <a:effectLst/>
                <a:latin typeface="Avenir Book"/>
              </a:rPr>
              <a:t>Bakhtavar</a:t>
            </a:r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 Construction Co (P) Ltd 459 ITR 402 (Bom.)</a:t>
            </a:r>
            <a:endParaRPr lang="en-IN" sz="17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DP World (P) Ltd. 162 TTJ 0446 (Mum)</a:t>
            </a:r>
            <a:endParaRPr lang="en-IN" sz="17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Gujarat </a:t>
            </a:r>
            <a:r>
              <a:rPr lang="en-IN" sz="1700" b="0" i="0" dirty="0" err="1">
                <a:solidFill>
                  <a:srgbClr val="222222"/>
                </a:solidFill>
                <a:effectLst/>
                <a:latin typeface="Avenir Book"/>
              </a:rPr>
              <a:t>Infrapipes</a:t>
            </a:r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 (P) Ltd. ,111 ITR (</a:t>
            </a:r>
            <a:r>
              <a:rPr lang="en-IN" sz="1700" b="0" i="0" dirty="0" err="1">
                <a:solidFill>
                  <a:srgbClr val="222222"/>
                </a:solidFill>
                <a:effectLst/>
                <a:latin typeface="Avenir Book"/>
              </a:rPr>
              <a:t>Trib</a:t>
            </a:r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) (S.N.) 47 [</a:t>
            </a:r>
            <a:r>
              <a:rPr lang="en-IN" sz="1700" b="0" i="0" dirty="0" err="1">
                <a:solidFill>
                  <a:srgbClr val="222222"/>
                </a:solidFill>
                <a:effectLst/>
                <a:latin typeface="Avenir Book"/>
              </a:rPr>
              <a:t>Ahm</a:t>
            </a:r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.])</a:t>
            </a:r>
          </a:p>
          <a:p>
            <a:pPr lvl="1"/>
            <a:r>
              <a:rPr lang="en-IN" sz="1700" dirty="0">
                <a:solidFill>
                  <a:srgbClr val="222222"/>
                </a:solidFill>
                <a:latin typeface="Avenir Book"/>
              </a:rPr>
              <a:t>Reddington, 430 ITR 298 (Mad.) </a:t>
            </a:r>
          </a:p>
          <a:p>
            <a:pPr lvl="1"/>
            <a:r>
              <a:rPr lang="en-IN" sz="1700" b="0" i="0" dirty="0">
                <a:solidFill>
                  <a:srgbClr val="222222"/>
                </a:solidFill>
                <a:effectLst/>
                <a:latin typeface="Avenir Book"/>
              </a:rPr>
              <a:t>Jai Trust, 160 taxmann.com 690 (Bom.)</a:t>
            </a:r>
          </a:p>
          <a:p>
            <a:pPr lvl="1"/>
            <a:r>
              <a:rPr lang="en-IN" sz="1700" dirty="0" err="1"/>
              <a:t>Jayneer</a:t>
            </a:r>
            <a:r>
              <a:rPr lang="en-IN" sz="1700" dirty="0"/>
              <a:t> </a:t>
            </a:r>
            <a:r>
              <a:rPr lang="en-IN" sz="1700" dirty="0" err="1"/>
              <a:t>Infrapower</a:t>
            </a:r>
            <a:r>
              <a:rPr lang="en-IN" sz="1700" dirty="0"/>
              <a:t> &amp; </a:t>
            </a:r>
            <a:r>
              <a:rPr lang="en-IN" sz="1700" dirty="0" err="1"/>
              <a:t>Multiventures</a:t>
            </a:r>
            <a:r>
              <a:rPr lang="en-IN" sz="1700" dirty="0"/>
              <a:t> (P.) Ltd., 176 ITD 15 (Mum.) </a:t>
            </a:r>
          </a:p>
          <a:p>
            <a:r>
              <a:rPr lang="en-IN" sz="2100" dirty="0"/>
              <a:t>Deemed gift not exempted u/s 47(iii)</a:t>
            </a:r>
          </a:p>
          <a:p>
            <a:pPr lvl="1"/>
            <a:r>
              <a:rPr lang="en-IN" sz="1700" dirty="0"/>
              <a:t> M. </a:t>
            </a:r>
            <a:r>
              <a:rPr lang="en-IN" sz="1700" dirty="0" err="1"/>
              <a:t>Suseela</a:t>
            </a:r>
            <a:r>
              <a:rPr lang="en-IN" sz="1700" dirty="0"/>
              <a:t>, 125 ITD 253 (Visakhapatnam)</a:t>
            </a:r>
          </a:p>
          <a:p>
            <a:pPr lvl="1"/>
            <a:r>
              <a:rPr lang="en-IN" sz="1700" dirty="0"/>
              <a:t>Gagan </a:t>
            </a:r>
            <a:r>
              <a:rPr lang="en-IN" sz="1700" dirty="0" err="1"/>
              <a:t>Infraenergy</a:t>
            </a:r>
            <a:r>
              <a:rPr lang="en-IN" sz="1700" dirty="0"/>
              <a:t> Ltd., 32 NYPTTJ 562(Del.)</a:t>
            </a:r>
          </a:p>
          <a:p>
            <a:pPr marL="411480" lvl="1" indent="0">
              <a:buNone/>
            </a:pPr>
            <a:endParaRPr lang="en-IN" sz="2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109728" indent="0" algn="l">
              <a:buNone/>
            </a:pPr>
            <a:r>
              <a:rPr lang="en-IN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venir Book"/>
              </a:rPr>
              <a:t> </a:t>
            </a:r>
            <a:endParaRPr lang="en-IN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IN" dirty="0"/>
          </a:p>
          <a:p>
            <a:pPr marL="411480" lvl="1" indent="0"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072AC-A71F-BFE0-72CE-96D9F2C46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3975D-60BD-83C3-4CCF-CD40EA77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89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3963-ACC9-12B0-706B-EB79AEFB8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dirty="0"/>
              <a:t>Slump sale – I</a:t>
            </a:r>
            <a:br>
              <a:rPr lang="en-IN" dirty="0"/>
            </a:br>
            <a:r>
              <a:rPr lang="en-IN" sz="2200" dirty="0"/>
              <a:t>(S.50B)</a:t>
            </a:r>
            <a:r>
              <a:rPr lang="en-US" sz="2200" dirty="0"/>
              <a:t>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C48C9-9A66-5508-D1D3-3BF2B7D8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737" y="1143000"/>
            <a:ext cx="9144000" cy="5237480"/>
          </a:xfrm>
        </p:spPr>
        <p:txBody>
          <a:bodyPr>
            <a:noAutofit/>
          </a:bodyPr>
          <a:lstStyle/>
          <a:p>
            <a:r>
              <a:rPr lang="en-IN" sz="2800" dirty="0"/>
              <a:t>Exchange on allotment of shares – amendment </a:t>
            </a:r>
          </a:p>
          <a:p>
            <a:pPr lvl="1"/>
            <a:r>
              <a:rPr lang="en-IN" dirty="0"/>
              <a:t>Bharat Bijlee Ltd, 365 ITR 258 (Bom.)</a:t>
            </a:r>
          </a:p>
          <a:p>
            <a:pPr lvl="2">
              <a:buFont typeface="Times New Roman" panose="02020603050405020304" pitchFamily="18" charset="0"/>
              <a:buChar char="−"/>
            </a:pPr>
            <a:r>
              <a:rPr lang="en-IN" dirty="0"/>
              <a:t>Finance Act, 2021, w.e.f 01.04.2022</a:t>
            </a:r>
          </a:p>
          <a:p>
            <a:r>
              <a:rPr lang="en-IN" sz="2800" dirty="0"/>
              <a:t>Non-compliant slump sales </a:t>
            </a:r>
          </a:p>
          <a:p>
            <a:pPr lvl="1"/>
            <a:r>
              <a:rPr lang="en-IN" dirty="0"/>
              <a:t>B.V. Reddy, 222 Taxman 309 (</a:t>
            </a:r>
            <a:r>
              <a:rPr lang="en-IN" dirty="0" err="1"/>
              <a:t>Karn</a:t>
            </a:r>
            <a:r>
              <a:rPr lang="en-IN" dirty="0"/>
              <a:t>.)</a:t>
            </a:r>
          </a:p>
          <a:p>
            <a:r>
              <a:rPr lang="en-IN" sz="2800" dirty="0"/>
              <a:t>Deed of conveyance for immovable property </a:t>
            </a:r>
          </a:p>
          <a:p>
            <a:pPr lvl="1"/>
            <a:r>
              <a:rPr lang="en-IN" dirty="0" err="1"/>
              <a:t>Mahabaleswara</a:t>
            </a:r>
            <a:r>
              <a:rPr lang="en-IN" dirty="0"/>
              <a:t> Enterprises, 218 Taxman 287 (</a:t>
            </a:r>
            <a:r>
              <a:rPr lang="en-IN" dirty="0" err="1"/>
              <a:t>Karn</a:t>
            </a:r>
            <a:r>
              <a:rPr lang="en-IN" dirty="0"/>
              <a:t>.)</a:t>
            </a:r>
          </a:p>
          <a:p>
            <a:r>
              <a:rPr lang="en-IN" sz="2800" dirty="0"/>
              <a:t>Negative </a:t>
            </a:r>
            <a:r>
              <a:rPr lang="en-IN" sz="2800" dirty="0" err="1"/>
              <a:t>Networth</a:t>
            </a:r>
            <a:r>
              <a:rPr lang="en-IN" sz="2800" dirty="0"/>
              <a:t> </a:t>
            </a:r>
          </a:p>
          <a:p>
            <a:pPr lvl="1"/>
            <a:r>
              <a:rPr lang="en-IN" dirty="0" err="1"/>
              <a:t>Zuari</a:t>
            </a:r>
            <a:r>
              <a:rPr lang="en-IN" dirty="0"/>
              <a:t> Industries Ltd., 108 TTJ 140 (Mum.)</a:t>
            </a:r>
          </a:p>
          <a:p>
            <a:pPr lvl="1"/>
            <a:r>
              <a:rPr lang="en-IN" dirty="0"/>
              <a:t>Summit Securities Ltd, 135 ITD 99 (SB) (Mum.)</a:t>
            </a:r>
          </a:p>
          <a:p>
            <a:r>
              <a:rPr lang="en-IN" sz="2800" dirty="0"/>
              <a:t>Payment for non-compete agreement </a:t>
            </a:r>
          </a:p>
          <a:p>
            <a:pPr lvl="1"/>
            <a:r>
              <a:rPr lang="en-IN" dirty="0"/>
              <a:t>Sangeeta Wig, 221 Taxman 159 (Mag.)(Delhi)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7A8E4-8B0F-6362-97EA-1F8AC2D7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BF816-7BA4-118B-EA98-1F7A139A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5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3963-ACC9-12B0-706B-EB79AEFB8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Slump sale-II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C48C9-9A66-5508-D1D3-3BF2B7D8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2" y="1366520"/>
            <a:ext cx="9144000" cy="4932680"/>
          </a:xfrm>
        </p:spPr>
        <p:txBody>
          <a:bodyPr>
            <a:noAutofit/>
          </a:bodyPr>
          <a:lstStyle/>
          <a:p>
            <a:r>
              <a:rPr lang="en-IN" sz="2800" dirty="0"/>
              <a:t>Sale to holding or subsidiary company</a:t>
            </a:r>
          </a:p>
          <a:p>
            <a:pPr lvl="1"/>
            <a:r>
              <a:rPr lang="en-IN" sz="2800" dirty="0"/>
              <a:t> </a:t>
            </a:r>
            <a:r>
              <a:rPr lang="en-IN" dirty="0"/>
              <a:t>Section 47(iv) and (v) </a:t>
            </a:r>
          </a:p>
          <a:p>
            <a:r>
              <a:rPr lang="en-IN" sz="2800" dirty="0"/>
              <a:t>Transfer of depreciable asset and section 50</a:t>
            </a:r>
          </a:p>
          <a:p>
            <a:pPr lvl="1"/>
            <a:r>
              <a:rPr lang="en-IN" dirty="0"/>
              <a:t>Akzo Noble India Ltd., 440 ITR 185 (Cal.)</a:t>
            </a:r>
          </a:p>
          <a:p>
            <a:r>
              <a:rPr lang="en-IN" sz="2800" dirty="0"/>
              <a:t>Amalgamation and Slump sale </a:t>
            </a:r>
          </a:p>
          <a:p>
            <a:pPr lvl="1"/>
            <a:r>
              <a:rPr lang="en-US" dirty="0"/>
              <a:t>Investment Trust of India Ltd., </a:t>
            </a:r>
            <a:r>
              <a:rPr lang="en-IN" dirty="0"/>
              <a:t>211 TTJ 777 (Chennai) </a:t>
            </a:r>
          </a:p>
          <a:p>
            <a:r>
              <a:rPr lang="en-IN" sz="2800" dirty="0" err="1"/>
              <a:t>Networth</a:t>
            </a:r>
            <a:r>
              <a:rPr lang="en-IN" sz="2800" dirty="0"/>
              <a:t>, STCL</a:t>
            </a:r>
          </a:p>
          <a:p>
            <a:pPr lvl="1"/>
            <a:r>
              <a:rPr lang="en-IN" dirty="0"/>
              <a:t>PVR Ltd., 211 TTJ 132 (Hyd.) </a:t>
            </a:r>
          </a:p>
          <a:p>
            <a:endParaRPr lang="en-IN" sz="2800" dirty="0"/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7A8E4-8B0F-6362-97EA-1F8AC2D7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BF816-7BA4-118B-EA98-1F7A139A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2992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1332708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3963-ACC9-12B0-706B-EB79AEFB8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Slump sale-III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C48C9-9A66-5508-D1D3-3BF2B7D8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32680"/>
          </a:xfrm>
        </p:spPr>
        <p:txBody>
          <a:bodyPr>
            <a:normAutofit/>
          </a:bodyPr>
          <a:lstStyle/>
          <a:p>
            <a:r>
              <a:rPr lang="en-IN" sz="2800" dirty="0"/>
              <a:t>Period of holding of unit – </a:t>
            </a:r>
            <a:r>
              <a:rPr lang="en-IN" sz="2800" dirty="0" err="1"/>
              <a:t>Anamoly</a:t>
            </a:r>
            <a:r>
              <a:rPr lang="en-IN" sz="2800" dirty="0"/>
              <a:t> </a:t>
            </a:r>
          </a:p>
          <a:p>
            <a:pPr lvl="1"/>
            <a:r>
              <a:rPr lang="en-IN" dirty="0"/>
              <a:t>Equinox Solution (P.) Ltd., 393 ITR 566 (SC)</a:t>
            </a:r>
          </a:p>
          <a:p>
            <a:r>
              <a:rPr lang="en-IN" sz="2800" dirty="0"/>
              <a:t>Item wise valuations </a:t>
            </a:r>
          </a:p>
          <a:p>
            <a:pPr lvl="1"/>
            <a:r>
              <a:rPr lang="en-IN" dirty="0"/>
              <a:t>Vatsala Shenoy, 391 ITR 363 (SC)</a:t>
            </a:r>
          </a:p>
          <a:p>
            <a:r>
              <a:rPr lang="en-IN" sz="2800" dirty="0"/>
              <a:t>Transfer under an order of Court</a:t>
            </a:r>
          </a:p>
          <a:p>
            <a:pPr lvl="1"/>
            <a:r>
              <a:rPr lang="en-IN" dirty="0" err="1"/>
              <a:t>itatonline.org</a:t>
            </a:r>
            <a:endParaRPr lang="en-IN" dirty="0"/>
          </a:p>
          <a:p>
            <a:r>
              <a:rPr lang="en-IN" sz="2800" dirty="0"/>
              <a:t>COA for successor </a:t>
            </a:r>
          </a:p>
          <a:p>
            <a:pPr lvl="1"/>
            <a:r>
              <a:rPr lang="en-IN" dirty="0" err="1"/>
              <a:t>Dharampal</a:t>
            </a:r>
            <a:r>
              <a:rPr lang="en-IN" dirty="0"/>
              <a:t>, 380 ITR 527 (Delhi) </a:t>
            </a:r>
          </a:p>
          <a:p>
            <a:endParaRPr lang="en-IN" sz="2800" dirty="0"/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7A8E4-8B0F-6362-97EA-1F8AC2D71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BF816-7BA4-118B-EA98-1F7A139A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51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A4B1-25EE-32F1-31BC-041D1A02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7772"/>
            <a:ext cx="9144000" cy="947627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Amalgamation -I</a:t>
            </a:r>
            <a:br>
              <a:rPr lang="en-IN" sz="2200" dirty="0"/>
            </a:br>
            <a:r>
              <a:rPr lang="en-IN" sz="2200" dirty="0"/>
              <a:t>(S.2(1B), 47(vi) &amp; (vii))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FDE3-4051-564A-8CFA-29E24F81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8600" y="1295398"/>
            <a:ext cx="10124770" cy="5366159"/>
          </a:xfrm>
        </p:spPr>
        <p:txBody>
          <a:bodyPr vert="horz">
            <a:noAutofit/>
          </a:bodyPr>
          <a:lstStyle/>
          <a:p>
            <a:r>
              <a:rPr lang="en-IN" dirty="0"/>
              <a:t>Date of Amalgamation- Marshall &amp; Sons, 223 ITR 809(SC)</a:t>
            </a:r>
          </a:p>
          <a:p>
            <a:pPr lvl="1"/>
            <a:r>
              <a:rPr lang="en-IN" dirty="0"/>
              <a:t>Effective date &amp; Appointed date</a:t>
            </a:r>
          </a:p>
          <a:p>
            <a:pPr lvl="2"/>
            <a:r>
              <a:rPr lang="en-IN" dirty="0"/>
              <a:t>Consolidated Accounts</a:t>
            </a:r>
          </a:p>
          <a:p>
            <a:pPr lvl="2"/>
            <a:r>
              <a:rPr lang="en-IN" dirty="0"/>
              <a:t>Revised Audit Reports &amp; TAR</a:t>
            </a:r>
          </a:p>
          <a:p>
            <a:pPr lvl="2"/>
            <a:r>
              <a:rPr lang="en-IN" dirty="0"/>
              <a:t>GN ,AS and Ind AS</a:t>
            </a:r>
          </a:p>
          <a:p>
            <a:pPr lvl="2"/>
            <a:r>
              <a:rPr lang="en-IN" dirty="0"/>
              <a:t>Inter se transactions - cancellation </a:t>
            </a:r>
          </a:p>
          <a:p>
            <a:pPr lvl="2"/>
            <a:r>
              <a:rPr lang="en-IN" dirty="0"/>
              <a:t>MAT &amp; MAT credit</a:t>
            </a:r>
          </a:p>
          <a:p>
            <a:pPr lvl="2"/>
            <a:r>
              <a:rPr lang="en-IN" dirty="0"/>
              <a:t>Tax Credit</a:t>
            </a:r>
          </a:p>
          <a:p>
            <a:r>
              <a:rPr lang="en-IN" dirty="0"/>
              <a:t>75% of All types of shareholders &amp; allotment of types of shares</a:t>
            </a:r>
          </a:p>
          <a:p>
            <a:r>
              <a:rPr lang="en-IN" dirty="0"/>
              <a:t>Cross holdings and cancellations, 244 ITR 631(Del.)</a:t>
            </a:r>
          </a:p>
          <a:p>
            <a:r>
              <a:rPr lang="en-IN" dirty="0"/>
              <a:t>Subsequent changes in shareholdings</a:t>
            </a:r>
          </a:p>
          <a:p>
            <a:r>
              <a:rPr lang="en-IN" dirty="0"/>
              <a:t>Block assessments</a:t>
            </a:r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45B18-6DEB-B087-4BF1-EA679840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DFD2A-1147-3541-0F26-ECECDF57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27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A4B1-25EE-32F1-31BC-041D1A02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399"/>
            <a:ext cx="9144000" cy="520493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Amalgamation -II</a:t>
            </a:r>
            <a:br>
              <a:rPr lang="en-IN" sz="2200" dirty="0"/>
            </a:br>
            <a:endParaRPr lang="en-IN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FDE3-4051-564A-8CFA-29E24F81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990600"/>
            <a:ext cx="10048570" cy="5670958"/>
          </a:xfrm>
        </p:spPr>
        <p:txBody>
          <a:bodyPr vert="horz">
            <a:noAutofit/>
          </a:bodyPr>
          <a:lstStyle/>
          <a:p>
            <a:r>
              <a:rPr lang="en-IN" sz="2800" dirty="0"/>
              <a:t>Receipt of consideration partly in cash</a:t>
            </a:r>
          </a:p>
          <a:p>
            <a:pPr lvl="1"/>
            <a:r>
              <a:rPr lang="en-IN" dirty="0"/>
              <a:t>Gautam Sarabhai Trust, 173 ITR 216 (Guj.)</a:t>
            </a:r>
          </a:p>
          <a:p>
            <a:pPr lvl="1"/>
            <a:r>
              <a:rPr lang="en-IN" dirty="0"/>
              <a:t>M.C.T.M. Corpn.,231 ITR 524( Mad.)</a:t>
            </a:r>
          </a:p>
          <a:p>
            <a:r>
              <a:rPr lang="en-IN" dirty="0"/>
              <a:t>Composite considerations and consequences </a:t>
            </a:r>
          </a:p>
          <a:p>
            <a:r>
              <a:rPr lang="en-IN" dirty="0"/>
              <a:t>Partial exemption, computation of capital gains &amp; COA of shares</a:t>
            </a:r>
          </a:p>
          <a:p>
            <a:r>
              <a:rPr lang="en-IN" sz="2800" dirty="0"/>
              <a:t>Stock-in-trade</a:t>
            </a:r>
          </a:p>
          <a:p>
            <a:pPr lvl="1"/>
            <a:r>
              <a:rPr lang="en-IN" dirty="0"/>
              <a:t>Royal Ind. 14 TC 22 </a:t>
            </a:r>
          </a:p>
          <a:p>
            <a:pPr lvl="1"/>
            <a:r>
              <a:rPr lang="en-IN" dirty="0"/>
              <a:t>Ramkumar Agarwal, 205 ITR 251(SC) </a:t>
            </a:r>
          </a:p>
          <a:p>
            <a:r>
              <a:rPr lang="en-IN" sz="3000" dirty="0"/>
              <a:t>Excess treated as business income </a:t>
            </a:r>
          </a:p>
          <a:p>
            <a:pPr lvl="1"/>
            <a:r>
              <a:rPr lang="en-IN" sz="2800" dirty="0"/>
              <a:t> </a:t>
            </a:r>
            <a:r>
              <a:rPr lang="en-IN" dirty="0"/>
              <a:t>Spencer &amp; Co., 137 </a:t>
            </a:r>
            <a:r>
              <a:rPr lang="en-IN" dirty="0" err="1"/>
              <a:t>ITD</a:t>
            </a:r>
            <a:r>
              <a:rPr lang="en-IN" dirty="0"/>
              <a:t> 141 (TM)(</a:t>
            </a:r>
            <a:r>
              <a:rPr lang="en-IN" dirty="0" err="1"/>
              <a:t>Chd</a:t>
            </a:r>
            <a:r>
              <a:rPr lang="en-IN" dirty="0"/>
              <a:t>.)</a:t>
            </a:r>
          </a:p>
          <a:p>
            <a:r>
              <a:rPr lang="en-IN" sz="2800" dirty="0"/>
              <a:t>Application of s.28(iv)</a:t>
            </a:r>
          </a:p>
          <a:p>
            <a:r>
              <a:rPr lang="en-IN" sz="2800" dirty="0"/>
              <a:t>Deduction for expense interest post amalgamation/demerger</a:t>
            </a:r>
          </a:p>
          <a:p>
            <a:pPr lvl="1"/>
            <a:r>
              <a:rPr lang="en-IN" dirty="0" err="1"/>
              <a:t>Aamby</a:t>
            </a:r>
            <a:r>
              <a:rPr lang="en-IN" dirty="0"/>
              <a:t> Valley Ltd., 198 TTJ 662 (Delhi) </a:t>
            </a:r>
          </a:p>
          <a:p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45B18-6DEB-B087-4BF1-EA679840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DFD2A-1147-3541-0F26-ECECDF57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08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A4B1-25EE-32F1-31BC-041D1A02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399"/>
            <a:ext cx="9144000" cy="520493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Amalgamation -III</a:t>
            </a:r>
            <a:br>
              <a:rPr lang="en-IN" sz="2200" dirty="0"/>
            </a:br>
            <a:endParaRPr lang="en-IN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FDE3-4051-564A-8CFA-29E24F81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776439"/>
            <a:ext cx="10048570" cy="5782556"/>
          </a:xfrm>
        </p:spPr>
        <p:txBody>
          <a:bodyPr vert="horz">
            <a:noAutofit/>
          </a:bodyPr>
          <a:lstStyle/>
          <a:p>
            <a:r>
              <a:rPr lang="en-IN" sz="2400" dirty="0"/>
              <a:t>S.47(vi) v. 56(2)(via</a:t>
            </a:r>
            <a:r>
              <a:rPr lang="en-IN" sz="2800" dirty="0"/>
              <a:t>)</a:t>
            </a:r>
          </a:p>
          <a:p>
            <a:pPr lvl="1"/>
            <a:r>
              <a:rPr lang="en-IN" sz="1900" dirty="0"/>
              <a:t>Vertex Project LLP, 105 ITR (T) 105(Hyd.)</a:t>
            </a:r>
          </a:p>
          <a:p>
            <a:r>
              <a:rPr lang="en-IN" sz="2400" dirty="0"/>
              <a:t>Payment of interest </a:t>
            </a:r>
          </a:p>
          <a:p>
            <a:pPr lvl="1"/>
            <a:r>
              <a:rPr lang="en-IN" sz="1900" dirty="0" err="1"/>
              <a:t>Ofisade</a:t>
            </a:r>
            <a:r>
              <a:rPr lang="en-IN" sz="1900" dirty="0"/>
              <a:t> (P) Ltd.,  29 TTJ (</a:t>
            </a:r>
            <a:r>
              <a:rPr lang="en-IN" sz="1900" dirty="0" err="1"/>
              <a:t>Ahd</a:t>
            </a:r>
            <a:r>
              <a:rPr lang="en-IN" sz="1900" dirty="0"/>
              <a:t>.) 80</a:t>
            </a:r>
          </a:p>
          <a:p>
            <a:r>
              <a:rPr lang="en-IN" sz="2400" dirty="0"/>
              <a:t>Goodwill &amp; Depreciation</a:t>
            </a:r>
          </a:p>
          <a:p>
            <a:pPr lvl="1"/>
            <a:r>
              <a:rPr lang="en-IN" sz="1900" dirty="0" err="1"/>
              <a:t>Smiffs</a:t>
            </a:r>
            <a:r>
              <a:rPr lang="en-IN" sz="1900" dirty="0"/>
              <a:t> Securities Ltd.(SC), </a:t>
            </a:r>
          </a:p>
          <a:p>
            <a:pPr lvl="1"/>
            <a:r>
              <a:rPr lang="en-IN" sz="1900" dirty="0"/>
              <a:t>Amendment of 2022</a:t>
            </a:r>
          </a:p>
          <a:p>
            <a:r>
              <a:rPr lang="en-IN" sz="2400" dirty="0"/>
              <a:t>Position in hands of Amalgamated company </a:t>
            </a:r>
          </a:p>
          <a:p>
            <a:pPr lvl="1"/>
            <a:r>
              <a:rPr lang="en-IN" sz="1900" dirty="0"/>
              <a:t>Bad debts,155 ITR 152 (SC)</a:t>
            </a:r>
          </a:p>
          <a:p>
            <a:pPr lvl="1"/>
            <a:r>
              <a:rPr lang="en-IN" sz="1900" dirty="0"/>
              <a:t>Chapter VI-A deductions, cir. No. 15/563-IT(A-1) dt. 13.12.1983</a:t>
            </a:r>
          </a:p>
          <a:p>
            <a:pPr lvl="1"/>
            <a:r>
              <a:rPr lang="en-IN" sz="1900" dirty="0"/>
              <a:t>Expenses of amalgamation, 219 ITR 639</a:t>
            </a:r>
          </a:p>
          <a:p>
            <a:pPr lvl="1"/>
            <a:r>
              <a:rPr lang="en-IN" sz="1900" dirty="0"/>
              <a:t>Section 35 DD for spread over 5 years</a:t>
            </a:r>
          </a:p>
          <a:p>
            <a:r>
              <a:rPr lang="en-IN" sz="2400" dirty="0"/>
              <a:t>Write backs &amp; s.41(1)</a:t>
            </a:r>
          </a:p>
          <a:p>
            <a:r>
              <a:rPr lang="en-IN" sz="2400" dirty="0"/>
              <a:t>Notice and assessments – s.170A</a:t>
            </a:r>
          </a:p>
          <a:p>
            <a:pPr lvl="1"/>
            <a:r>
              <a:rPr lang="en-IN" sz="1900" dirty="0" err="1"/>
              <a:t>Mahagun</a:t>
            </a:r>
            <a:r>
              <a:rPr lang="en-IN" sz="1900" dirty="0"/>
              <a:t> Realtors Ltd, 443 ITR 194 (SC)</a:t>
            </a:r>
          </a:p>
          <a:p>
            <a:pPr lvl="1"/>
            <a:r>
              <a:rPr lang="en-IN" sz="1900" dirty="0"/>
              <a:t>Maruti Suzuki India Ltd, 416 ITR 613 (SC)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45B18-6DEB-B087-4BF1-EA679840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DFD2A-1147-3541-0F26-ECECDF577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197819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0E30-0F8E-1439-EA30-84A9A5EA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Synopsis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B097-A25D-1747-CAF4-E9B043CAB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639986"/>
            <a:ext cx="9144000" cy="5105400"/>
          </a:xfrm>
        </p:spPr>
        <p:txBody>
          <a:bodyPr>
            <a:noAutofit/>
          </a:bodyPr>
          <a:lstStyle/>
          <a:p>
            <a:r>
              <a:rPr lang="en-IN" sz="2800" dirty="0"/>
              <a:t>Insolvency &amp; Bankruptcy Code, 2016 – Interplay With ITA</a:t>
            </a:r>
          </a:p>
          <a:p>
            <a:r>
              <a:rPr lang="en-IN" sz="2800" dirty="0"/>
              <a:t>Buy-back of shares </a:t>
            </a:r>
          </a:p>
          <a:p>
            <a:r>
              <a:rPr lang="en-IN" sz="2800" dirty="0"/>
              <a:t>Gift by company </a:t>
            </a:r>
          </a:p>
          <a:p>
            <a:r>
              <a:rPr lang="en-IN" sz="2800" dirty="0"/>
              <a:t>Slump sale</a:t>
            </a:r>
          </a:p>
          <a:p>
            <a:r>
              <a:rPr lang="en-IN" sz="2800" dirty="0"/>
              <a:t>Amalgamation </a:t>
            </a:r>
          </a:p>
          <a:p>
            <a:r>
              <a:rPr lang="en-IN" sz="2800" dirty="0"/>
              <a:t>Demerger </a:t>
            </a:r>
          </a:p>
          <a:p>
            <a:r>
              <a:rPr lang="en-IN" sz="2800" dirty="0"/>
              <a:t>Company to LLP</a:t>
            </a:r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F44E7-557C-F365-9452-61383950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C4F22-CB7A-8D66-95C3-7EF4836D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905320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054CB-AD56-661B-5C89-1DAA3939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IN" dirty="0"/>
              <a:t>Demerger</a:t>
            </a:r>
            <a:br>
              <a:rPr lang="en-IN" dirty="0"/>
            </a:br>
            <a:r>
              <a:rPr lang="en-IN" sz="2000" dirty="0"/>
              <a:t>(S.2(19AA), 47(</a:t>
            </a:r>
            <a:r>
              <a:rPr lang="en-IN" sz="2000" dirty="0" err="1"/>
              <a:t>vib</a:t>
            </a:r>
            <a:r>
              <a:rPr lang="en-IN" sz="2000" dirty="0"/>
              <a:t>), (</a:t>
            </a:r>
            <a:r>
              <a:rPr lang="en-IN" sz="2000" dirty="0" err="1"/>
              <a:t>vic</a:t>
            </a:r>
            <a:r>
              <a:rPr lang="en-IN" sz="2000" dirty="0"/>
              <a:t>) &amp; (vid))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CCBBA-9D31-2463-25D2-4692D75BF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33400" y="1371600"/>
            <a:ext cx="9677400" cy="5461000"/>
          </a:xfrm>
        </p:spPr>
        <p:txBody>
          <a:bodyPr vert="horz">
            <a:noAutofit/>
          </a:bodyPr>
          <a:lstStyle/>
          <a:p>
            <a:pPr lvl="2"/>
            <a:r>
              <a:rPr lang="en-IN" sz="2800" dirty="0"/>
              <a:t>Business , Unit &amp; Undertaking </a:t>
            </a:r>
            <a:endParaRPr lang="en-IN" sz="2800" dirty="0">
              <a:highlight>
                <a:srgbClr val="FFFF00"/>
              </a:highlight>
            </a:endParaRPr>
          </a:p>
          <a:p>
            <a:pPr lvl="2"/>
            <a:r>
              <a:rPr lang="en-IN" sz="2800" dirty="0"/>
              <a:t>Transfer at Book value</a:t>
            </a:r>
          </a:p>
          <a:p>
            <a:pPr lvl="2"/>
            <a:r>
              <a:rPr lang="en-IN" sz="2800" dirty="0"/>
              <a:t>Issue of 25% shares to </a:t>
            </a:r>
            <a:r>
              <a:rPr lang="en-IN" sz="2800" dirty="0" err="1"/>
              <a:t>Demerged</a:t>
            </a:r>
            <a:r>
              <a:rPr lang="en-IN" sz="2800" dirty="0"/>
              <a:t> company</a:t>
            </a:r>
          </a:p>
          <a:p>
            <a:pPr lvl="2"/>
            <a:r>
              <a:rPr lang="en-IN" sz="2800" dirty="0"/>
              <a:t>Continued holding of undertaking &amp; assets – no LIP</a:t>
            </a:r>
          </a:p>
          <a:p>
            <a:pPr lvl="2"/>
            <a:r>
              <a:rPr lang="en-IN" sz="2800" dirty="0"/>
              <a:t>No deemed dividend; Explanation V, s.2(22)( e)</a:t>
            </a:r>
          </a:p>
          <a:p>
            <a:pPr lvl="2"/>
            <a:r>
              <a:rPr lang="en-IN" sz="2800" dirty="0"/>
              <a:t>COA of shares of Resulting company </a:t>
            </a:r>
          </a:p>
          <a:p>
            <a:pPr lvl="3"/>
            <a:r>
              <a:rPr lang="en-IN" sz="2600" dirty="0"/>
              <a:t>Net book value of assets </a:t>
            </a:r>
            <a:r>
              <a:rPr lang="en-IN" sz="2600" dirty="0" err="1"/>
              <a:t>tfd</a:t>
            </a:r>
            <a:r>
              <a:rPr lang="en-IN" sz="2600" dirty="0"/>
              <a:t>. / Net worth of company </a:t>
            </a:r>
          </a:p>
          <a:p>
            <a:pPr lvl="2"/>
            <a:r>
              <a:rPr lang="en-IN" sz="2800" dirty="0"/>
              <a:t>C/f of Direct and Proportionate depreciation &amp;losses</a:t>
            </a:r>
          </a:p>
          <a:p>
            <a:pPr lvl="2"/>
            <a:r>
              <a:rPr lang="en-IN" sz="2800" dirty="0"/>
              <a:t>Demerger v. Slump sale</a:t>
            </a:r>
          </a:p>
          <a:p>
            <a:pPr lvl="3"/>
            <a:r>
              <a:rPr lang="en-IN" sz="2400" dirty="0"/>
              <a:t>Avaya Global Connect Ltd., 122 TTJ 300( Mum.)</a:t>
            </a:r>
          </a:p>
          <a:p>
            <a:pPr lvl="2"/>
            <a:r>
              <a:rPr lang="en-IN" sz="2800" dirty="0"/>
              <a:t>S.2(22)(a) not applicable </a:t>
            </a:r>
          </a:p>
          <a:p>
            <a:pPr lvl="3"/>
            <a:r>
              <a:rPr lang="en-IN" sz="2400" dirty="0"/>
              <a:t>Grasim Industries Ltd., 222 TTJ 40(Mum.)</a:t>
            </a:r>
          </a:p>
          <a:p>
            <a:pPr lvl="3"/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A92BE-19C3-0733-60FE-A9E57C1E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6CB4F-A7E0-84E1-E97A-FB185B69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82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17E25-0D8C-CB1A-EB94-8E0D6F2C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7520"/>
            <a:ext cx="9144000" cy="914400"/>
          </a:xfrm>
        </p:spPr>
        <p:txBody>
          <a:bodyPr vert="horz" anchor="ctr"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IN" sz="3600" dirty="0"/>
              <a:t>Company to LLP</a:t>
            </a:r>
            <a:r>
              <a:rPr lang="en-US" sz="3600" dirty="0"/>
              <a:t> – I</a:t>
            </a:r>
            <a:br>
              <a:rPr lang="en-US" sz="3600" dirty="0"/>
            </a:br>
            <a:r>
              <a:rPr lang="en-US" sz="2000" dirty="0"/>
              <a:t>(</a:t>
            </a:r>
            <a:r>
              <a:rPr lang="en-US" sz="2200" dirty="0"/>
              <a:t>S.47(</a:t>
            </a:r>
            <a:r>
              <a:rPr lang="en-US" sz="2200" dirty="0" err="1"/>
              <a:t>xiiib</a:t>
            </a:r>
            <a:r>
              <a:rPr lang="en-US" sz="2200" dirty="0"/>
              <a:t>), 47A)</a:t>
            </a:r>
            <a:br>
              <a:rPr lang="en-US" dirty="0"/>
            </a:b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57A64-EF49-9CB0-BDF7-53A64430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5" y="1391920"/>
            <a:ext cx="9144000" cy="47244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N" sz="2800" dirty="0"/>
              <a:t>Non-compliant conversion 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/>
              <a:t>Celerity Power LLP, 197 TTJ 45 (Mum.)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800" dirty="0"/>
              <a:t>Tenancy rights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/>
              <a:t>General Radio &amp;Appliances, 60 CC 1013(SC)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800" dirty="0"/>
              <a:t>Loan to partners of LLP – clause (c )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 err="1"/>
              <a:t>Aravali</a:t>
            </a:r>
            <a:r>
              <a:rPr lang="en-IN" dirty="0"/>
              <a:t> Polymers LLP, 65 SOT 11 (Kol.)</a:t>
            </a:r>
            <a:endParaRPr lang="en-IN" sz="2800" dirty="0"/>
          </a:p>
          <a:p>
            <a:pPr>
              <a:buFont typeface="Arial" panose="020B0604020202020204" pitchFamily="34" charset="0"/>
              <a:buChar char="•"/>
            </a:pPr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CF0DE-AB58-FA0E-BBCD-D296ABB7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09DB3-69C1-8E0F-0A4D-9F53B78A1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143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1E95CCAD-FF28-2516-A949-88C02BE0E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10540"/>
            <a:ext cx="8839200" cy="1143000"/>
          </a:xfrm>
        </p:spPr>
        <p:txBody>
          <a:bodyPr/>
          <a:lstStyle/>
          <a:p>
            <a:pPr algn="ctr" eaLnBrk="1" hangingPunct="1"/>
            <a:r>
              <a:rPr lang="en-IN" sz="3200" dirty="0"/>
              <a:t>Company to LLP</a:t>
            </a:r>
            <a:r>
              <a:rPr lang="en-US" sz="3200" dirty="0"/>
              <a:t> – II</a:t>
            </a:r>
            <a:br>
              <a:rPr lang="en-US" sz="3200" dirty="0"/>
            </a:br>
            <a:endParaRPr lang="en-US" altLang="en-US" sz="3200" dirty="0"/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5CFE7F38-8FE7-21C2-93A0-0D8D978AAD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292860"/>
            <a:ext cx="9144000" cy="5334000"/>
          </a:xfrm>
        </p:spPr>
        <p:txBody>
          <a:bodyPr>
            <a:normAutofit/>
          </a:bodyPr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</a:t>
            </a:r>
            <a:r>
              <a:rPr lang="en-US" sz="2800" dirty="0"/>
              <a:t>to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shareholders, only – cl(c)</a:t>
            </a:r>
            <a:endParaRPr lang="en-US" sz="28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Capital contribution in LLP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Share in profits of LLP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of prohibition under </a:t>
            </a:r>
            <a:r>
              <a:rPr lang="en-US" sz="2800" dirty="0"/>
              <a:t>cl(c)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One time (?) all time (?) 5 years(?)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Related to conversion or independent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Flowing from agreement or not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services to LLP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partners and not shareholders</a:t>
            </a:r>
          </a:p>
          <a:p>
            <a:pPr marL="365760" lvl="1" indent="-256032" algn="just"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Remuneration and interest to partners of LLP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endParaRPr lang="en-US" sz="24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581" name="Slide Number Placeholder 5">
            <a:extLst>
              <a:ext uri="{FF2B5EF4-FFF2-40B4-BE49-F238E27FC236}">
                <a16:creationId xmlns:a16="http://schemas.microsoft.com/office/drawing/2014/main" id="{C9880FF5-9392-6930-3CDF-EA48EF614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5B5DD3-0C60-4483-92AC-25C8AE9AAFD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0D775F6-87DA-70B9-6110-BC8E2C481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:a16="http://schemas.microsoft.com/office/drawing/2014/main" id="{E8B2AC5F-B4F2-AB8E-C98A-6565BA4C7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pPr algn="ctr" eaLnBrk="1" hangingPunct="1"/>
            <a:r>
              <a:rPr lang="en-IN" sz="3200" dirty="0"/>
              <a:t>Company to LLP</a:t>
            </a:r>
            <a:r>
              <a:rPr lang="en-US" sz="3200" dirty="0"/>
              <a:t> – III</a:t>
            </a:r>
            <a:endParaRPr lang="en-US" altLang="en-US" sz="3200" dirty="0"/>
          </a:p>
        </p:txBody>
      </p:sp>
      <p:sp>
        <p:nvSpPr>
          <p:cNvPr id="25603" name="Rectangle 5">
            <a:extLst>
              <a:ext uri="{FF2B5EF4-FFF2-40B4-BE49-F238E27FC236}">
                <a16:creationId xmlns:a16="http://schemas.microsoft.com/office/drawing/2014/main" id="{34C46A4F-DD1E-1AD0-C8D1-14508938C6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408471"/>
            <a:ext cx="8763000" cy="50292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Revaluation before conversion – ‘a benefit’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K. T. C. Automobile P. Ltd. 62 SOT 59 (Cochin)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Alfa Inter-chem 20 ITR (T) 103 (</a:t>
            </a:r>
            <a:r>
              <a:rPr lang="en-US" sz="240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Ahd</a:t>
            </a: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Joe Marcelinho Mathias 156 TTJ 777 (Panaji)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Nayan L. </a:t>
            </a:r>
            <a:r>
              <a:rPr lang="en-US" sz="240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Mepani</a:t>
            </a: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156 TTJ 768 (Mum)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of reserves – ‘a perquisite’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Kyal</a:t>
            </a: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Developers P. Ltd. 63 SOT 93 (Chennai)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sz="2400" dirty="0"/>
          </a:p>
        </p:txBody>
      </p:sp>
      <p:sp>
        <p:nvSpPr>
          <p:cNvPr id="25605" name="Slide Number Placeholder 5">
            <a:extLst>
              <a:ext uri="{FF2B5EF4-FFF2-40B4-BE49-F238E27FC236}">
                <a16:creationId xmlns:a16="http://schemas.microsoft.com/office/drawing/2014/main" id="{D6CBC0EB-8D6A-A11A-09AC-A78705FC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0B3C7-7244-46DF-B2CC-43CCFCE00B2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BC7129C-9D4C-9BCD-AB84-70D67A53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7C5EC3B4-5039-6AC3-258E-D343DB411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N" sz="3200" dirty="0"/>
              <a:t>Company to LLP</a:t>
            </a:r>
            <a:r>
              <a:rPr lang="en-US" sz="3200" dirty="0"/>
              <a:t> – IV</a:t>
            </a:r>
            <a:endParaRPr lang="en-US" altLang="en-US" sz="3200" dirty="0"/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A47F6467-5AA5-72D5-CA09-DA2DE86DA2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332107"/>
            <a:ext cx="8839200" cy="51054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 to share at least 50% or more – cl. (d)</a:t>
            </a:r>
            <a:endParaRPr lang="en-US" sz="28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Period of 5 years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Profits - need not be losses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Amongst erstwhile shareholders as a group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100% at the time of conversion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Subsequent changes in constitution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exception for death, insolvency, gift, etc.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of interest, only, in LLP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Continuity for 5 years in-built</a:t>
            </a:r>
          </a:p>
        </p:txBody>
      </p:sp>
      <p:sp>
        <p:nvSpPr>
          <p:cNvPr id="26629" name="Slide Number Placeholder 5">
            <a:extLst>
              <a:ext uri="{FF2B5EF4-FFF2-40B4-BE49-F238E27FC236}">
                <a16:creationId xmlns:a16="http://schemas.microsoft.com/office/drawing/2014/main" id="{25FE1815-8F52-AC2B-C2BC-82E67EF1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B9F921-1D4A-40A6-9888-16BC1CA5A4C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8BAE486-EAA3-234B-BB84-F03198C6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03935B93-C13B-84A7-8F2A-4EC16818B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" y="457200"/>
            <a:ext cx="89916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N" dirty="0"/>
              <a:t>Company to LLP</a:t>
            </a:r>
            <a:r>
              <a:rPr lang="en-US" dirty="0"/>
              <a:t> – V</a:t>
            </a:r>
            <a:endParaRPr lang="en-US" altLang="en-US" dirty="0"/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63C498EE-E9C9-BF6A-4971-E2FFBFA303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" y="1447800"/>
            <a:ext cx="8763000" cy="51054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sales, turnover, gross receipts &lt; Rs. 60 lakhs - cl. (e)</a:t>
            </a:r>
            <a:endParaRPr lang="en-US" sz="2800" kern="12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Each of the 3 preceding previous years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Sales, etc. of ‘business’ – Cir. No. 1 dt. 06.04.2011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Not average sales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Year of conversion not included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Cases of incorporation within 3 years </a:t>
            </a:r>
          </a:p>
        </p:txBody>
      </p:sp>
      <p:sp>
        <p:nvSpPr>
          <p:cNvPr id="27653" name="Slide Number Placeholder 5">
            <a:extLst>
              <a:ext uri="{FF2B5EF4-FFF2-40B4-BE49-F238E27FC236}">
                <a16:creationId xmlns:a16="http://schemas.microsoft.com/office/drawing/2014/main" id="{D34291FE-C5F6-0955-ACEB-3FFF17B0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1F7D36-B2AE-4C09-BA17-334B3044FA3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2EB10AA-B477-A328-BF34-4D818094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10F4C7B1-0256-D1A7-A2DE-91C537E6C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33969"/>
            <a:ext cx="91440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N" sz="3200" dirty="0"/>
              <a:t>Company to LLP</a:t>
            </a:r>
            <a:r>
              <a:rPr lang="en-US" sz="3200" dirty="0"/>
              <a:t> – VI</a:t>
            </a:r>
            <a:endParaRPr lang="en-US" altLang="en-US" sz="3600" dirty="0"/>
          </a:p>
        </p:txBody>
      </p:sp>
      <p:sp>
        <p:nvSpPr>
          <p:cNvPr id="28675" name="Rectangle 5">
            <a:extLst>
              <a:ext uri="{FF2B5EF4-FFF2-40B4-BE49-F238E27FC236}">
                <a16:creationId xmlns:a16="http://schemas.microsoft.com/office/drawing/2014/main" id="{57FC98D6-D9FA-4576-67E9-C7E24DD0F2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306" y="1248041"/>
            <a:ext cx="8686800" cy="5105400"/>
          </a:xfrm>
        </p:spPr>
        <p:txBody>
          <a:bodyPr>
            <a:normAutofit lnSpcReduction="10000"/>
          </a:bodyPr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on payment out of accumulated profits – cl. </a:t>
            </a:r>
            <a:r>
              <a:rPr lang="en-US" sz="2800" dirty="0"/>
              <a:t>(</a:t>
            </a:r>
            <a:r>
              <a:rPr lang="en-US" sz="2800" dirty="0" err="1"/>
              <a:t>e</a:t>
            </a:r>
            <a:r>
              <a:rPr lang="en-US" sz="280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Standing in the accounts of company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Restriction for a period of 3 years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Direct or indirect payment</a:t>
            </a:r>
          </a:p>
          <a:p>
            <a:pPr lvl="2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Negative balance of partners</a:t>
            </a:r>
          </a:p>
          <a:p>
            <a:pPr lvl="2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Withdrawal of partners</a:t>
            </a:r>
          </a:p>
          <a:p>
            <a:pPr lvl="2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Losses of LLP &gt; Capital contribution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Accumulated profits not defined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Capital and revenue reserves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Statutory and voluntary reserves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Share Premium </a:t>
            </a:r>
            <a:r>
              <a:rPr lang="en-US" dirty="0"/>
              <a:t>A</a:t>
            </a: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ccount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Bonus shares before conversion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36EB3A7A-4A87-3AF5-809E-90C71F3D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E36384-DE25-4FA6-AE30-B298995FE13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F3191AD-9845-7823-AD50-4A7E9B8A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10F4C7B1-0256-D1A7-A2DE-91C537E6C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33969"/>
            <a:ext cx="91440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IN" sz="3200" dirty="0"/>
              <a:t>Company to LLP</a:t>
            </a:r>
            <a:r>
              <a:rPr lang="en-US" sz="3200" dirty="0"/>
              <a:t> – VII</a:t>
            </a:r>
            <a:endParaRPr lang="en-US" altLang="en-US" sz="3600" dirty="0"/>
          </a:p>
        </p:txBody>
      </p:sp>
      <p:sp>
        <p:nvSpPr>
          <p:cNvPr id="28675" name="Rectangle 5">
            <a:extLst>
              <a:ext uri="{FF2B5EF4-FFF2-40B4-BE49-F238E27FC236}">
                <a16:creationId xmlns:a16="http://schemas.microsoft.com/office/drawing/2014/main" id="{57FC98D6-D9FA-4576-67E9-C7E24DD0F2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366520"/>
            <a:ext cx="8686800" cy="51054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ea typeface="+mn-ea"/>
              </a:rPr>
              <a:t>Value of asset – cl. (g)</a:t>
            </a:r>
            <a:endParaRPr lang="en-US" sz="2800" dirty="0">
              <a:highlight>
                <a:srgbClr val="FFFF00"/>
              </a:highlight>
              <a:ea typeface="+mn-ea"/>
            </a:endParaRPr>
          </a:p>
          <a:p>
            <a:pPr marL="745236" lvl="1" indent="-342900" algn="just">
              <a:buSzPct val="100000"/>
              <a:buFont typeface="Times New Roman" panose="02020603050405020304" pitchFamily="18" charset="0"/>
              <a:buChar char="−"/>
              <a:defRPr/>
            </a:pPr>
            <a:r>
              <a:rPr lang="en-US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va</a:t>
            </a:r>
            <a:r>
              <a:rPr lang="en-US" dirty="0"/>
              <a:t>lue or fair value </a:t>
            </a:r>
          </a:p>
          <a:p>
            <a:pPr marL="745236" lvl="1" indent="-342900" algn="just">
              <a:buSzPct val="100000"/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Stock-in-trade, Investment &amp; other assets</a:t>
            </a:r>
            <a:endParaRPr lang="en-US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36EB3A7A-4A87-3AF5-809E-90C71F3D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E36384-DE25-4FA6-AE30-B298995FE13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5DFB05F-8EF7-4105-5060-6DB906F83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2850" y="6477000"/>
            <a:ext cx="1638300" cy="355600"/>
          </a:xfrm>
        </p:spPr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2172387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71500"/>
            <a:ext cx="9144000" cy="1066800"/>
          </a:xfrm>
        </p:spPr>
        <p:txBody>
          <a:bodyPr>
            <a:normAutofit/>
          </a:bodyPr>
          <a:lstStyle/>
          <a:p>
            <a:r>
              <a:rPr lang="en-IN" dirty="0"/>
              <a:t>Chapter XXI of Companies Act, 2013 - I</a:t>
            </a:r>
            <a:r>
              <a:rPr lang="en-US" dirty="0"/>
              <a:t>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71600"/>
            <a:ext cx="9144000" cy="4800600"/>
          </a:xfrm>
        </p:spPr>
        <p:txBody>
          <a:bodyPr>
            <a:noAutofit/>
          </a:bodyPr>
          <a:lstStyle/>
          <a:p>
            <a:r>
              <a:rPr lang="en-IN" sz="2800" dirty="0"/>
              <a:t>Sections 366 to 374 of the Act (part 1)</a:t>
            </a:r>
          </a:p>
          <a:p>
            <a:pPr lvl="1"/>
            <a:r>
              <a:rPr lang="en-IN" dirty="0"/>
              <a:t>Partnership firm, LLP, society, any business entity </a:t>
            </a:r>
          </a:p>
          <a:p>
            <a:pPr lvl="1"/>
            <a:r>
              <a:rPr lang="en-IN" dirty="0"/>
              <a:t>Formed under any other law </a:t>
            </a:r>
          </a:p>
          <a:p>
            <a:r>
              <a:rPr lang="en-IN" sz="2800" dirty="0"/>
              <a:t>Similar to part IX of Companies Act, 1956</a:t>
            </a:r>
          </a:p>
          <a:p>
            <a:r>
              <a:rPr lang="en-IN" sz="2800" dirty="0"/>
              <a:t>Registration &amp; Stamp duty </a:t>
            </a:r>
          </a:p>
          <a:p>
            <a:pPr lvl="1"/>
            <a:r>
              <a:rPr lang="en-IN" dirty="0"/>
              <a:t>Rama Sundari Ray, 2 Cal 1 </a:t>
            </a:r>
          </a:p>
          <a:p>
            <a:pPr lvl="1"/>
            <a:r>
              <a:rPr lang="en-IN" dirty="0"/>
              <a:t>Vali </a:t>
            </a:r>
            <a:r>
              <a:rPr lang="en-IN" dirty="0" err="1"/>
              <a:t>Pattabhi</a:t>
            </a:r>
            <a:r>
              <a:rPr lang="en-IN" dirty="0"/>
              <a:t> Rao, 60 CC 568 (AP)</a:t>
            </a:r>
          </a:p>
          <a:p>
            <a:pPr lvl="1"/>
            <a:r>
              <a:rPr lang="en-IN" dirty="0"/>
              <a:t>L.K.S Gold House Pvt Ltd., (2004) CC 896 (Mad.)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7573808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Chapter XXI of Companies Act, 2013-II</a:t>
            </a:r>
            <a:r>
              <a:rPr lang="en-US" dirty="0"/>
              <a:t>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03" y="1105637"/>
            <a:ext cx="9144000" cy="5252720"/>
          </a:xfrm>
        </p:spPr>
        <p:txBody>
          <a:bodyPr>
            <a:noAutofit/>
          </a:bodyPr>
          <a:lstStyle/>
          <a:p>
            <a:r>
              <a:rPr lang="en-IN" sz="2800" dirty="0"/>
              <a:t>S.45 of IT Act</a:t>
            </a:r>
          </a:p>
          <a:p>
            <a:pPr lvl="1"/>
            <a:r>
              <a:rPr lang="en-IN" dirty="0" err="1"/>
              <a:t>Texspin</a:t>
            </a:r>
            <a:r>
              <a:rPr lang="en-IN" dirty="0"/>
              <a:t>, 263 ITR 345 (Bom.)</a:t>
            </a:r>
          </a:p>
          <a:p>
            <a:pPr lvl="1"/>
            <a:r>
              <a:rPr lang="en-IN" dirty="0"/>
              <a:t>Unity Care, 103 ITD 53 (Bang) </a:t>
            </a:r>
          </a:p>
          <a:p>
            <a:pPr lvl="1"/>
            <a:r>
              <a:rPr lang="en-IN" dirty="0"/>
              <a:t>Baroda Refrigeration, 10 DTR (</a:t>
            </a:r>
            <a:r>
              <a:rPr lang="en-IN" dirty="0" err="1"/>
              <a:t>Ahd</a:t>
            </a:r>
            <a:r>
              <a:rPr lang="en-IN" dirty="0"/>
              <a:t>.) 4 </a:t>
            </a:r>
          </a:p>
          <a:p>
            <a:pPr lvl="1"/>
            <a:r>
              <a:rPr lang="en-IN" dirty="0"/>
              <a:t>Well pack 78 TTJ (</a:t>
            </a:r>
            <a:r>
              <a:rPr lang="en-IN" dirty="0" err="1"/>
              <a:t>Ahd</a:t>
            </a:r>
            <a:r>
              <a:rPr lang="en-IN" dirty="0"/>
              <a:t>.) 448</a:t>
            </a:r>
          </a:p>
          <a:p>
            <a:pPr lvl="1"/>
            <a:r>
              <a:rPr lang="en-IN" dirty="0"/>
              <a:t>Rita mechanical works,  344 ITR 544 (P&amp;H)</a:t>
            </a:r>
          </a:p>
          <a:p>
            <a:r>
              <a:rPr lang="en-IN" sz="2800" dirty="0"/>
              <a:t>S.45(4) and 9B</a:t>
            </a:r>
          </a:p>
          <a:p>
            <a:pPr lvl="1"/>
            <a:r>
              <a:rPr lang="en-IN" dirty="0"/>
              <a:t>Sachdeva and Sons, 4 SOT 413 (Asr.)</a:t>
            </a:r>
          </a:p>
          <a:p>
            <a:pPr lvl="1"/>
            <a:r>
              <a:rPr lang="en-IN" dirty="0"/>
              <a:t>Krishna Electrical, 4 SOT 143 (Delhi) </a:t>
            </a:r>
          </a:p>
          <a:p>
            <a:pPr lvl="1"/>
            <a:r>
              <a:rPr lang="en-IN" dirty="0"/>
              <a:t>Lincoln Pharma, 5 SOT 599 (</a:t>
            </a:r>
            <a:r>
              <a:rPr lang="en-IN" dirty="0" err="1"/>
              <a:t>Ahd</a:t>
            </a:r>
            <a:r>
              <a:rPr lang="en-IN" dirty="0"/>
              <a:t>.) </a:t>
            </a:r>
          </a:p>
          <a:p>
            <a:pPr lvl="1"/>
            <a:r>
              <a:rPr lang="en-IN" dirty="0" err="1"/>
              <a:t>Texspin</a:t>
            </a:r>
            <a:r>
              <a:rPr lang="en-IN" dirty="0"/>
              <a:t>, (supra)</a:t>
            </a:r>
          </a:p>
          <a:p>
            <a:pPr lvl="1"/>
            <a:r>
              <a:rPr lang="en-IN" dirty="0"/>
              <a:t>R.L. </a:t>
            </a:r>
            <a:r>
              <a:rPr lang="en-IN" dirty="0" err="1"/>
              <a:t>Kalathia</a:t>
            </a:r>
            <a:r>
              <a:rPr lang="en-IN" dirty="0"/>
              <a:t> &amp; Co., 381 ITR 180 (Guj.)</a:t>
            </a:r>
          </a:p>
          <a:p>
            <a:pPr lvl="1"/>
            <a:r>
              <a:rPr lang="en-IN" dirty="0"/>
              <a:t>CADD Centre</a:t>
            </a:r>
            <a:r>
              <a:rPr lang="en-IN" b="1" dirty="0">
                <a:solidFill>
                  <a:srgbClr val="212529"/>
                </a:solidFill>
                <a:latin typeface="Arial" panose="020B0604020202020204" pitchFamily="34" charset="0"/>
              </a:rPr>
              <a:t>, </a:t>
            </a:r>
            <a:r>
              <a:rPr lang="en-IN" dirty="0"/>
              <a:t>383 ITR 258 (Mad.)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80987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0E30-0F8E-1439-EA30-84A9A5EA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Synopsis</a:t>
            </a:r>
            <a:r>
              <a:rPr lang="en-IN" sz="3600" dirty="0"/>
              <a:t> </a:t>
            </a:r>
            <a:r>
              <a:rPr lang="en-IN" dirty="0"/>
              <a:t>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B097-A25D-1747-CAF4-E9B043CAB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932680"/>
          </a:xfrm>
        </p:spPr>
        <p:txBody>
          <a:bodyPr>
            <a:normAutofit/>
          </a:bodyPr>
          <a:lstStyle/>
          <a:p>
            <a:r>
              <a:rPr lang="en-IN" sz="2800" dirty="0"/>
              <a:t>Corporatisation </a:t>
            </a:r>
          </a:p>
          <a:p>
            <a:pPr lvl="1"/>
            <a:r>
              <a:rPr lang="en-IN" dirty="0"/>
              <a:t>Part XXI of Companies Act, 2013</a:t>
            </a:r>
          </a:p>
          <a:p>
            <a:pPr lvl="1"/>
            <a:r>
              <a:rPr lang="en-IN" dirty="0"/>
              <a:t>Firm to company </a:t>
            </a:r>
          </a:p>
          <a:p>
            <a:pPr lvl="1"/>
            <a:r>
              <a:rPr lang="en-IN" dirty="0"/>
              <a:t>Proprietary concern to company</a:t>
            </a:r>
          </a:p>
          <a:p>
            <a:pPr lvl="1"/>
            <a:r>
              <a:rPr lang="en-IN" dirty="0"/>
              <a:t>Firm to LLP </a:t>
            </a:r>
          </a:p>
          <a:p>
            <a:r>
              <a:rPr lang="en-IN" sz="2800" dirty="0"/>
              <a:t>Holding – Subsidiary – Holding </a:t>
            </a:r>
          </a:p>
          <a:p>
            <a:r>
              <a:rPr lang="en-IN" sz="2800" dirty="0"/>
              <a:t>Liquidation</a:t>
            </a:r>
          </a:p>
          <a:p>
            <a:r>
              <a:rPr lang="en-IN" sz="2800" dirty="0"/>
              <a:t>Deemed dividend </a:t>
            </a:r>
          </a:p>
          <a:p>
            <a:r>
              <a:rPr lang="en-IN" sz="2800" dirty="0"/>
              <a:t>Case Studies </a:t>
            </a:r>
          </a:p>
          <a:p>
            <a:endParaRPr lang="en-IN" sz="2800" dirty="0"/>
          </a:p>
          <a:p>
            <a:pPr marL="109728" indent="0">
              <a:buNone/>
            </a:pPr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F44E7-557C-F365-9452-61383950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C4F22-CB7A-8D66-95C3-7EF4836D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1421055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Chapter XXI of Companies Act, 2013-III</a:t>
            </a:r>
            <a:r>
              <a:rPr lang="en-US" dirty="0"/>
              <a:t>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00600"/>
          </a:xfrm>
        </p:spPr>
        <p:txBody>
          <a:bodyPr>
            <a:noAutofit/>
          </a:bodyPr>
          <a:lstStyle/>
          <a:p>
            <a:r>
              <a:rPr lang="en-IN" sz="2800" dirty="0"/>
              <a:t>Implication of revaluation before conversion </a:t>
            </a:r>
          </a:p>
          <a:p>
            <a:r>
              <a:rPr lang="en-IN" sz="2800" dirty="0"/>
              <a:t>Few relevant aspects </a:t>
            </a:r>
          </a:p>
          <a:p>
            <a:pPr lvl="1"/>
            <a:r>
              <a:rPr lang="en-IN" dirty="0"/>
              <a:t>PAN, TAN, ROI, Depreciation, Loses</a:t>
            </a:r>
          </a:p>
          <a:p>
            <a:pPr lvl="1"/>
            <a:r>
              <a:rPr lang="en-IN" dirty="0"/>
              <a:t>POH, COA, Bad debt, S.43B, S.10AA, Ch. VI-A </a:t>
            </a:r>
          </a:p>
          <a:p>
            <a:pPr lvl="1"/>
            <a:r>
              <a:rPr lang="en-IN" dirty="0"/>
              <a:t>Amin Machinery P Ltd. 114 ITD 413 (</a:t>
            </a:r>
            <a:r>
              <a:rPr lang="en-IN" dirty="0" err="1"/>
              <a:t>Ahd</a:t>
            </a:r>
            <a:r>
              <a:rPr lang="en-IN" dirty="0"/>
              <a:t>.) </a:t>
            </a:r>
          </a:p>
          <a:p>
            <a:pPr lvl="1"/>
            <a:r>
              <a:rPr lang="en-IN" dirty="0"/>
              <a:t>Well pack , (supra)</a:t>
            </a:r>
          </a:p>
          <a:p>
            <a:r>
              <a:rPr lang="en-IN" sz="2800" dirty="0"/>
              <a:t>Possibility of claiming exemption u/s 47(xiii)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21493626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DED21-ACDD-71EC-AEC4-8EE60592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IN" dirty="0"/>
              <a:t>Firm and Proprietary to Company - I</a:t>
            </a:r>
            <a:br>
              <a:rPr lang="en-IN" dirty="0"/>
            </a:br>
            <a:r>
              <a:rPr lang="en-IN" sz="2000" dirty="0"/>
              <a:t>(S.47 (xiii) &amp; (xiv))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6AFE-3DB9-2AF5-BC34-A0896FA73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76520"/>
          </a:xfrm>
        </p:spPr>
        <p:txBody>
          <a:bodyPr>
            <a:noAutofit/>
          </a:bodyPr>
          <a:lstStyle/>
          <a:p>
            <a:r>
              <a:rPr lang="en-IN" sz="2800" dirty="0"/>
              <a:t>Manner of transfer </a:t>
            </a:r>
          </a:p>
          <a:p>
            <a:pPr lvl="1"/>
            <a:r>
              <a:rPr lang="en-IN" dirty="0"/>
              <a:t>Itemised sale - business assignment - slump sale </a:t>
            </a:r>
          </a:p>
          <a:p>
            <a:pPr lvl="1"/>
            <a:r>
              <a:rPr lang="en-IN" dirty="0"/>
              <a:t>Max India Ltd., 319 ITR 68</a:t>
            </a:r>
            <a:endParaRPr lang="en-IN" dirty="0">
              <a:highlight>
                <a:srgbClr val="FFFF00"/>
              </a:highlight>
            </a:endParaRPr>
          </a:p>
          <a:p>
            <a:pPr lvl="1"/>
            <a:r>
              <a:rPr lang="en-IN" dirty="0"/>
              <a:t>Premier Automobile Ltd., 182 CTR 202 (Bom.) </a:t>
            </a:r>
          </a:p>
          <a:p>
            <a:r>
              <a:rPr lang="en-IN" sz="2800" dirty="0"/>
              <a:t>Non- compliant transfer </a:t>
            </a:r>
          </a:p>
          <a:p>
            <a:pPr lvl="1"/>
            <a:r>
              <a:rPr lang="en-IN" dirty="0"/>
              <a:t>S.45, 48, 50, 50B, 72 and 32 </a:t>
            </a:r>
          </a:p>
          <a:p>
            <a:r>
              <a:rPr lang="en-IN" sz="2800" dirty="0"/>
              <a:t>Time for issue of shares </a:t>
            </a:r>
          </a:p>
          <a:p>
            <a:pPr lvl="1"/>
            <a:r>
              <a:rPr lang="en-IN" dirty="0"/>
              <a:t>Prakash Electric Co., 407 ITR 340 (</a:t>
            </a:r>
            <a:r>
              <a:rPr lang="en-IN" dirty="0" err="1"/>
              <a:t>Karn</a:t>
            </a:r>
            <a:r>
              <a:rPr lang="en-IN" dirty="0"/>
              <a:t>.) </a:t>
            </a:r>
          </a:p>
          <a:p>
            <a:r>
              <a:rPr lang="en-IN" sz="2800" dirty="0"/>
              <a:t>Sale of assets to company </a:t>
            </a:r>
          </a:p>
          <a:p>
            <a:pPr lvl="1"/>
            <a:r>
              <a:rPr lang="en-IN" dirty="0"/>
              <a:t>Ana Labs, 371 ITR 295 (AP.) </a:t>
            </a:r>
          </a:p>
          <a:p>
            <a:pPr lvl="1"/>
            <a:r>
              <a:rPr lang="en-US" dirty="0"/>
              <a:t>Oriental Dyeing And Finishing Mills,</a:t>
            </a:r>
            <a:r>
              <a:rPr lang="en-IN" dirty="0"/>
              <a:t>175 TTJ 430 (Chandigarh)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FBEF9-B10E-95AC-1F5F-28D21BAD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4AC07-951B-F2A3-7FC2-1C8D21F0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81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DED21-ACDD-71EC-AEC4-8EE60592C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IN" dirty="0"/>
              <a:t>Firm and Proprietary to Company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6AFE-3DB9-2AF5-BC34-A0896FA73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603" y="1295400"/>
            <a:ext cx="9144000" cy="4932680"/>
          </a:xfrm>
        </p:spPr>
        <p:txBody>
          <a:bodyPr>
            <a:noAutofit/>
          </a:bodyPr>
          <a:lstStyle/>
          <a:p>
            <a:r>
              <a:rPr lang="en-IN" sz="2800" dirty="0"/>
              <a:t>Succession of business</a:t>
            </a:r>
          </a:p>
          <a:p>
            <a:pPr lvl="1"/>
            <a:r>
              <a:rPr lang="en-IN" dirty="0"/>
              <a:t>K.H. Chambers, 55 ITR 674 (SC) </a:t>
            </a:r>
          </a:p>
          <a:p>
            <a:r>
              <a:rPr lang="en-IN" sz="2800" dirty="0"/>
              <a:t>Continuity of firm </a:t>
            </a:r>
          </a:p>
          <a:p>
            <a:r>
              <a:rPr lang="en-IN" sz="2800" dirty="0"/>
              <a:t>Transfer of one business only to company </a:t>
            </a:r>
          </a:p>
          <a:p>
            <a:r>
              <a:rPr lang="en-IN" sz="2800" dirty="0"/>
              <a:t>Need not be a new company </a:t>
            </a:r>
          </a:p>
          <a:p>
            <a:r>
              <a:rPr lang="en-IN" sz="2800" dirty="0"/>
              <a:t>Stock-in-trade and itemised sale </a:t>
            </a:r>
          </a:p>
          <a:p>
            <a:r>
              <a:rPr lang="en-IN" sz="2800" dirty="0"/>
              <a:t>Effect of Supreme Court decisions </a:t>
            </a:r>
          </a:p>
          <a:p>
            <a:pPr lvl="1"/>
            <a:r>
              <a:rPr lang="en-IN" dirty="0"/>
              <a:t>A.L.A Firm, 189 ITR 285 (SC)</a:t>
            </a:r>
          </a:p>
          <a:p>
            <a:pPr lvl="1"/>
            <a:r>
              <a:rPr lang="en-IN" dirty="0"/>
              <a:t>Sakthi Trading Co., 250 ITR 871 (SC)</a:t>
            </a:r>
          </a:p>
          <a:p>
            <a:r>
              <a:rPr lang="en-IN" sz="2800" dirty="0"/>
              <a:t>Period of carry forward of losses </a:t>
            </a:r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FBEF9-B10E-95AC-1F5F-28D21BAD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4AC07-951B-F2A3-7FC2-1C8D21F0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44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8A8D0-4C61-15E1-9A54-D6B74097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>
            <a:normAutofit/>
          </a:bodyPr>
          <a:lstStyle/>
          <a:p>
            <a:r>
              <a:rPr lang="en-IN" dirty="0"/>
              <a:t>Firm and Proprietary to Company – III</a:t>
            </a:r>
            <a:br>
              <a:rPr lang="en-IN" dirty="0"/>
            </a:br>
            <a:endParaRPr lang="en-IN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722AC-7035-3214-1617-D3ED3A663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Bank account continued </a:t>
            </a:r>
          </a:p>
          <a:p>
            <a:r>
              <a:rPr lang="en-IN" sz="2800" dirty="0"/>
              <a:t>Revaluation before assignment </a:t>
            </a:r>
          </a:p>
          <a:p>
            <a:pPr lvl="1"/>
            <a:r>
              <a:rPr lang="en-IN" sz="2800" dirty="0"/>
              <a:t> </a:t>
            </a:r>
            <a:r>
              <a:rPr lang="en-IN" dirty="0"/>
              <a:t>Nayan L </a:t>
            </a:r>
            <a:r>
              <a:rPr lang="en-IN" dirty="0" err="1"/>
              <a:t>Mepani</a:t>
            </a:r>
            <a:r>
              <a:rPr lang="en-IN" dirty="0"/>
              <a:t>, 49 SOT 641 (Mum.) </a:t>
            </a:r>
          </a:p>
          <a:p>
            <a:r>
              <a:rPr lang="en-IN" sz="2800" dirty="0"/>
              <a:t>One of the businesses of proprietor</a:t>
            </a:r>
          </a:p>
          <a:p>
            <a:pPr lvl="1"/>
            <a:r>
              <a:rPr lang="en-IN" dirty="0"/>
              <a:t>Vikram Vishwanath, 149 ITD 517(Bang.)</a:t>
            </a:r>
          </a:p>
          <a:p>
            <a:r>
              <a:rPr lang="en-IN" sz="2800" dirty="0"/>
              <a:t>Date of allotment </a:t>
            </a:r>
          </a:p>
          <a:p>
            <a:r>
              <a:rPr lang="en-IN" sz="2800" dirty="0"/>
              <a:t>Loan and Current Account </a:t>
            </a:r>
          </a:p>
          <a:p>
            <a:r>
              <a:rPr lang="en-IN" sz="2800" dirty="0"/>
              <a:t>Minor partner</a:t>
            </a:r>
          </a:p>
          <a:p>
            <a:r>
              <a:rPr lang="en-IN" sz="2800" dirty="0"/>
              <a:t>Negative balance 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10A5E-06F5-EB9A-E799-F503A569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45F02-E4F4-91B6-F994-02A1F34D4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312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8A8D0-4C61-15E1-9A54-D6B740974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06305"/>
            <a:ext cx="9144000" cy="1066800"/>
          </a:xfrm>
        </p:spPr>
        <p:txBody>
          <a:bodyPr vert="horz" anchor="ctr">
            <a:normAutofit/>
          </a:bodyPr>
          <a:lstStyle/>
          <a:p>
            <a:r>
              <a:rPr lang="en-IN" dirty="0"/>
              <a:t>Firm and Proprietary to Company - 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722AC-7035-3214-1617-D3ED3A663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5720"/>
            <a:ext cx="9144000" cy="4932680"/>
          </a:xfrm>
        </p:spPr>
        <p:txBody>
          <a:bodyPr>
            <a:normAutofit/>
          </a:bodyPr>
          <a:lstStyle/>
          <a:p>
            <a:r>
              <a:rPr lang="en-IN" sz="2800" dirty="0"/>
              <a:t>HUF partner </a:t>
            </a:r>
          </a:p>
          <a:p>
            <a:r>
              <a:rPr lang="en-IN" sz="2800" dirty="0"/>
              <a:t>Working partner with disproportionate capital </a:t>
            </a:r>
          </a:p>
          <a:p>
            <a:r>
              <a:rPr lang="en-IN" sz="2800" dirty="0"/>
              <a:t>Change in voting power within 50%</a:t>
            </a:r>
          </a:p>
          <a:p>
            <a:r>
              <a:rPr lang="en-IN" sz="2800" dirty="0"/>
              <a:t>Issue of preference shares &amp; Convertible preference shares </a:t>
            </a:r>
          </a:p>
          <a:p>
            <a:r>
              <a:rPr lang="en-IN" sz="2800" dirty="0"/>
              <a:t>Continuous period</a:t>
            </a:r>
          </a:p>
          <a:p>
            <a:r>
              <a:rPr lang="en-IN" sz="2800" dirty="0"/>
              <a:t>Stamp duty </a:t>
            </a:r>
          </a:p>
          <a:p>
            <a:pPr lvl="1"/>
            <a:r>
              <a:rPr lang="en-IN" dirty="0"/>
              <a:t>PIB press release dated 05.08.1999</a:t>
            </a:r>
          </a:p>
          <a:p>
            <a:pPr lvl="1"/>
            <a:r>
              <a:rPr lang="en-IN" dirty="0"/>
              <a:t>Circular No. 5/99 dated 19.05.1999</a:t>
            </a:r>
          </a:p>
          <a:p>
            <a:pPr lvl="1"/>
            <a:r>
              <a:rPr lang="en-IN" dirty="0" err="1"/>
              <a:t>Veisting</a:t>
            </a:r>
            <a:r>
              <a:rPr lang="en-IN" dirty="0"/>
              <a:t> and transfer </a:t>
            </a:r>
          </a:p>
          <a:p>
            <a:endParaRPr lang="en-IN" sz="2800" dirty="0"/>
          </a:p>
          <a:p>
            <a:endParaRPr lang="en-IN" sz="2800" dirty="0"/>
          </a:p>
          <a:p>
            <a:endParaRPr lang="en-IN" sz="2800" dirty="0"/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C10A5E-06F5-EB9A-E799-F503A569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45F02-E4F4-91B6-F994-02A1F34D4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2701192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>
            <a:extLst>
              <a:ext uri="{FF2B5EF4-FFF2-40B4-BE49-F238E27FC236}">
                <a16:creationId xmlns:a16="http://schemas.microsoft.com/office/drawing/2014/main" id="{A25DBB0D-2ADD-83EA-4E1D-FBCE7416C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sz="3600" dirty="0"/>
            </a:br>
            <a:r>
              <a:rPr lang="en-US" altLang="en-US" sz="3600" dirty="0"/>
              <a:t>Firm to LLP ; Non-compliant  - I</a:t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34819" name="Rectangle 5">
            <a:extLst>
              <a:ext uri="{FF2B5EF4-FFF2-40B4-BE49-F238E27FC236}">
                <a16:creationId xmlns:a16="http://schemas.microsoft.com/office/drawing/2014/main" id="{3E0810DA-E865-9FC8-E48C-98F81AF179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43016" y="1219200"/>
            <a:ext cx="9144000" cy="56134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 of statutory exemption u/s. 47(</a:t>
            </a:r>
            <a:r>
              <a:rPr lang="en-US" sz="280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xiiib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not possible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company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For shareholders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 of setoff of unabsorbed depreciation &amp; losses u/s.72A(6A) not possible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future taxation – immediate taxation, if any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Actual cost, WDV and cost of acquisition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Deeming fiction not to apply</a:t>
            </a:r>
          </a:p>
        </p:txBody>
      </p:sp>
      <p:sp>
        <p:nvSpPr>
          <p:cNvPr id="34821" name="Slide Number Placeholder 5">
            <a:extLst>
              <a:ext uri="{FF2B5EF4-FFF2-40B4-BE49-F238E27FC236}">
                <a16:creationId xmlns:a16="http://schemas.microsoft.com/office/drawing/2014/main" id="{6C7A9947-B9F8-7E8F-2CB5-036C1F5D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14E47-BB5E-4B32-9085-1B468C0BC63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4FE4DA8-C30A-9D77-87F9-290328949F23}"/>
              </a:ext>
            </a:extLst>
          </p:cNvPr>
          <p:cNvSpPr txBox="1">
            <a:spLocks/>
          </p:cNvSpPr>
          <p:nvPr/>
        </p:nvSpPr>
        <p:spPr>
          <a:xfrm>
            <a:off x="3709834" y="6471920"/>
            <a:ext cx="1638300" cy="3556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4210618075"/>
      </p:ext>
    </p:extLst>
  </p:cSld>
  <p:clrMapOvr>
    <a:masterClrMapping/>
  </p:clrMapOvr>
  <p:transition spd="med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ACEEE71C-5F1C-DE85-5257-F44243AE6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4523" y="457200"/>
            <a:ext cx="89154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/>
              <a:t>Firm to </a:t>
            </a:r>
            <a:r>
              <a:rPr lang="en-US" altLang="en-US" dirty="0" err="1"/>
              <a:t>LLP;Non-compliant</a:t>
            </a:r>
            <a:r>
              <a:rPr lang="en-US" altLang="en-US" dirty="0"/>
              <a:t> - II</a:t>
            </a: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FEDD51CF-83E7-953C-16FA-9E0A15A705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43631" y="1206828"/>
            <a:ext cx="8839200" cy="4812972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54 and 55 of LLP Act and Schedule 2 of LLP Act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Assurances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FM’s speech &amp; Memorandum Explaining Finance Bill, 2009</a:t>
            </a:r>
          </a:p>
          <a:p>
            <a:pPr lvl="2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314 ITR 226 (St)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Circular No. 5 dated 03.06.2010</a:t>
            </a:r>
          </a:p>
          <a:p>
            <a:pPr lvl="2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324 ITR 293 (St)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All partners of firm to be partners of LLP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All assets and liabilities of firm to be of LLP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Rights and obligations to be same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 transfer of assets and liabilities</a:t>
            </a:r>
          </a:p>
        </p:txBody>
      </p:sp>
      <p:sp>
        <p:nvSpPr>
          <p:cNvPr id="36869" name="Slide Number Placeholder 5">
            <a:extLst>
              <a:ext uri="{FF2B5EF4-FFF2-40B4-BE49-F238E27FC236}">
                <a16:creationId xmlns:a16="http://schemas.microsoft.com/office/drawing/2014/main" id="{56CAF1F4-8128-0F82-B277-143720C04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768EE6-35F2-4C77-931C-03C883B426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E7B68F1-4BB1-0AFF-CFC9-E5AD20222F62}"/>
              </a:ext>
            </a:extLst>
          </p:cNvPr>
          <p:cNvSpPr txBox="1">
            <a:spLocks/>
          </p:cNvSpPr>
          <p:nvPr/>
        </p:nvSpPr>
        <p:spPr>
          <a:xfrm>
            <a:off x="3709834" y="6471920"/>
            <a:ext cx="1638300" cy="3556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910865650"/>
      </p:ext>
    </p:extLst>
  </p:cSld>
  <p:clrMapOvr>
    <a:masterClrMapping/>
  </p:clrMapOvr>
  <p:transition spd="med">
    <p:wipe dir="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765F54D6-BCBA-37BD-2748-3E7C5B7B0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dirty="0"/>
              <a:t>Firm to LLP ;</a:t>
            </a:r>
            <a:r>
              <a:rPr lang="en-US" altLang="en-US" dirty="0"/>
              <a:t>N</a:t>
            </a:r>
            <a:r>
              <a:rPr lang="en-US" altLang="en-US" sz="3200" dirty="0"/>
              <a:t>on-compliant - III</a:t>
            </a:r>
            <a:endParaRPr lang="en-US" altLang="en-US" dirty="0"/>
          </a:p>
        </p:txBody>
      </p:sp>
      <p:sp>
        <p:nvSpPr>
          <p:cNvPr id="37891" name="Rectangle 5">
            <a:extLst>
              <a:ext uri="{FF2B5EF4-FFF2-40B4-BE49-F238E27FC236}">
                <a16:creationId xmlns:a16="http://schemas.microsoft.com/office/drawing/2014/main" id="{82A60D8A-F089-3F7A-C2B4-A2039EE85D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185606"/>
            <a:ext cx="8991600" cy="54864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transfer on statutory vesting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C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ases decided under part IX of Companies Act, 1956</a:t>
            </a:r>
          </a:p>
          <a:p>
            <a:pPr lvl="1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Valli </a:t>
            </a:r>
            <a:r>
              <a:rPr lang="en-US" dirty="0" err="1"/>
              <a:t>Patabhirama</a:t>
            </a:r>
            <a:r>
              <a:rPr lang="en-US" dirty="0"/>
              <a:t> Rao v. Shri Ramanuja Ginning &amp; Rice Factory (P) Ltd. 60 CC 568 (1986) (AP)</a:t>
            </a:r>
          </a:p>
          <a:p>
            <a:pPr lvl="1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Ram Sundari Roy v. </a:t>
            </a:r>
            <a:r>
              <a:rPr lang="en-US" dirty="0" err="1"/>
              <a:t>Syamendra</a:t>
            </a:r>
            <a:r>
              <a:rPr lang="en-US" dirty="0"/>
              <a:t> Lal Roy 1 LR (1974) 2 (Cal)</a:t>
            </a:r>
          </a:p>
          <a:p>
            <a:pPr lvl="1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L. K. G. Gold Homes P. Ltd. (2004) CC 896 (Mad)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 Release dt. 05.08.1999 by CLB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Circular No. 5 dt. 19.05.1999 u/s. 565 of Companies Act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Companies Act v. LLP Act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‘Passed to and vest’ </a:t>
            </a:r>
            <a:r>
              <a:rPr lang="en-US" sz="2800" dirty="0" err="1"/>
              <a:t>v.</a:t>
            </a:r>
            <a:r>
              <a:rPr lang="en-US" sz="280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‘transferred</a:t>
            </a: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and shall vest’</a:t>
            </a:r>
          </a:p>
        </p:txBody>
      </p:sp>
      <p:sp>
        <p:nvSpPr>
          <p:cNvPr id="37893" name="Slide Number Placeholder 5">
            <a:extLst>
              <a:ext uri="{FF2B5EF4-FFF2-40B4-BE49-F238E27FC236}">
                <a16:creationId xmlns:a16="http://schemas.microsoft.com/office/drawing/2014/main" id="{EFFF9682-363B-254D-F1C3-AD2D020B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D4AB4C-5DCC-4E40-9DCF-374C3371616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7C1188A9-343F-C95F-9C82-CC3E9BB8FD04}"/>
              </a:ext>
            </a:extLst>
          </p:cNvPr>
          <p:cNvSpPr txBox="1">
            <a:spLocks/>
          </p:cNvSpPr>
          <p:nvPr/>
        </p:nvSpPr>
        <p:spPr>
          <a:xfrm>
            <a:off x="3709834" y="6471920"/>
            <a:ext cx="1638300" cy="3556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4285780588"/>
      </p:ext>
    </p:extLst>
  </p:cSld>
  <p:clrMapOvr>
    <a:masterClrMapping/>
  </p:clrMapOvr>
  <p:transition spd="med"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B5BAC961-7315-7425-EC78-5F96FD486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400665"/>
            <a:ext cx="89916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/>
              <a:t>Firm to LLP ;Non-compliant -IV</a:t>
            </a:r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583E1E24-EBC3-F0FB-F72C-A968301FBF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257800"/>
          </a:xfrm>
        </p:spPr>
        <p:txBody>
          <a:bodyPr/>
          <a:lstStyle/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case for exemption from taxation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Statutory vesting by operation of law</a:t>
            </a:r>
          </a:p>
          <a:p>
            <a:pPr marL="658368" lvl="1" indent="-246888" eaLnBrk="1" hangingPunct="1">
              <a:spcBef>
                <a:spcPts val="300"/>
              </a:spcBef>
              <a:buClr>
                <a:srgbClr val="002060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 transfer to another person</a:t>
            </a:r>
          </a:p>
          <a:p>
            <a:pPr lvl="2">
              <a:buFont typeface="Times New Roman" panose="02020603050405020304" pitchFamily="18" charset="0"/>
              <a:buChar char="−"/>
              <a:tabLst>
                <a:tab pos="985838" algn="l"/>
              </a:tabLst>
              <a:defRPr/>
            </a:pPr>
            <a:r>
              <a:rPr lang="en-US" dirty="0" err="1"/>
              <a:t>Texspin</a:t>
            </a:r>
            <a:r>
              <a:rPr lang="en-US" dirty="0"/>
              <a:t> Eng. &amp; Mfg. Works 263 ITR 345 (Bom)</a:t>
            </a:r>
          </a:p>
          <a:p>
            <a:pPr lvl="2">
              <a:buFont typeface="Times New Roman" panose="02020603050405020304" pitchFamily="18" charset="0"/>
              <a:buChar char="−"/>
              <a:tabLst>
                <a:tab pos="985838" algn="l"/>
              </a:tabLst>
              <a:defRPr/>
            </a:pPr>
            <a:r>
              <a:rPr lang="en-US" dirty="0"/>
              <a:t>Well Pack Packaging 78 TTJ 448 (</a:t>
            </a:r>
            <a:r>
              <a:rPr lang="en-US" dirty="0" err="1"/>
              <a:t>Ahd</a:t>
            </a:r>
            <a:r>
              <a:rPr lang="en-US" dirty="0"/>
              <a:t>)</a:t>
            </a:r>
          </a:p>
          <a:p>
            <a:pPr lvl="2">
              <a:buFont typeface="Times New Roman" panose="02020603050405020304" pitchFamily="18" charset="0"/>
              <a:buChar char="−"/>
              <a:tabLst>
                <a:tab pos="985838" algn="l"/>
              </a:tabLst>
              <a:defRPr/>
            </a:pPr>
            <a:r>
              <a:rPr lang="en-US" dirty="0" err="1"/>
              <a:t>Unicore</a:t>
            </a:r>
            <a:r>
              <a:rPr lang="en-US" dirty="0"/>
              <a:t> Fin. Luxembourg 323 ITR 25 (AAR)</a:t>
            </a:r>
          </a:p>
          <a:p>
            <a:pPr lvl="2">
              <a:buFont typeface="Times New Roman" panose="02020603050405020304" pitchFamily="18" charset="0"/>
              <a:buChar char="−"/>
              <a:tabLst>
                <a:tab pos="985838" algn="l"/>
              </a:tabLst>
              <a:defRPr/>
            </a:pPr>
            <a:r>
              <a:rPr lang="en-US" dirty="0"/>
              <a:t>Unique Care &amp; Health 103 ITD 53 (Bang)</a:t>
            </a:r>
          </a:p>
          <a:p>
            <a:pPr marL="365760" lvl="2" indent="-256032" algn="just">
              <a:buSzPct val="100000"/>
              <a:buFont typeface="Arial" panose="020B0604020202020204" pitchFamily="34" charset="0"/>
              <a:buChar char="•"/>
              <a:tabLst>
                <a:tab pos="985838" algn="l"/>
              </a:tabLst>
              <a:defRPr/>
            </a:pPr>
            <a:r>
              <a:rPr lang="en-US" sz="2800" dirty="0"/>
              <a:t>Same status of ‘firm’</a:t>
            </a:r>
          </a:p>
          <a:p>
            <a:pPr marL="365760" indent="-256032" algn="just" eaLnBrk="1" hangingPunct="1">
              <a:spcBef>
                <a:spcPts val="3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Slump sale</a:t>
            </a:r>
          </a:p>
          <a:p>
            <a:pPr lvl="1">
              <a:buFont typeface="Times New Roman" panose="02020603050405020304" pitchFamily="18" charset="0"/>
              <a:buChar char="−"/>
              <a:defRPr/>
            </a:pPr>
            <a:r>
              <a:rPr lang="en-US" dirty="0"/>
              <a:t>Madan Mohan Chandak 47 SOT 207 (Chennai)</a:t>
            </a:r>
          </a:p>
        </p:txBody>
      </p:sp>
      <p:sp>
        <p:nvSpPr>
          <p:cNvPr id="35845" name="Slide Number Placeholder 5">
            <a:extLst>
              <a:ext uri="{FF2B5EF4-FFF2-40B4-BE49-F238E27FC236}">
                <a16:creationId xmlns:a16="http://schemas.microsoft.com/office/drawing/2014/main" id="{35FB6121-9BCC-98C6-C3D2-0DD03A90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8C0040-4497-4E75-BCD5-1195CE8E2D8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3815F46-C0CE-F5FD-6225-3D8ECA2DA40F}"/>
              </a:ext>
            </a:extLst>
          </p:cNvPr>
          <p:cNvSpPr txBox="1">
            <a:spLocks/>
          </p:cNvSpPr>
          <p:nvPr/>
        </p:nvSpPr>
        <p:spPr>
          <a:xfrm>
            <a:off x="3709834" y="6471920"/>
            <a:ext cx="1638300" cy="3556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defTabSz="914400" rtl="0" eaLnBrk="1" latinLnBrk="0" hangingPunct="1">
              <a:defRPr kumimoji="0" sz="1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641825962"/>
      </p:ext>
    </p:extLst>
  </p:cSld>
  <p:clrMapOvr>
    <a:masterClrMapping/>
  </p:clrMapOvr>
  <p:transition spd="med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" y="457201"/>
            <a:ext cx="9144000" cy="79461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sz="3600" dirty="0"/>
              <a:t>Holding – Subsidiary – Holding</a:t>
            </a:r>
            <a:br>
              <a:rPr lang="en-IN" dirty="0"/>
            </a:br>
            <a:r>
              <a:rPr lang="en-IN" sz="2200" dirty="0"/>
              <a:t>(S.47(iv) &amp; (v))</a:t>
            </a:r>
            <a:r>
              <a:rPr lang="en-IN" dirty="0"/>
              <a:t> </a:t>
            </a:r>
            <a:r>
              <a:rPr lang="en-US" dirty="0"/>
              <a:t>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1251810"/>
            <a:ext cx="9144000" cy="5606190"/>
          </a:xfrm>
        </p:spPr>
        <p:txBody>
          <a:bodyPr>
            <a:noAutofit/>
          </a:bodyPr>
          <a:lstStyle/>
          <a:p>
            <a:r>
              <a:rPr lang="en-IN" sz="2400" dirty="0"/>
              <a:t>Lock-in-period of assets transferred </a:t>
            </a:r>
          </a:p>
          <a:p>
            <a:r>
              <a:rPr lang="en-IN" sz="2400" dirty="0"/>
              <a:t>Sale of shares to subsidiary </a:t>
            </a:r>
          </a:p>
          <a:p>
            <a:pPr lvl="1"/>
            <a:r>
              <a:rPr lang="en-IN" sz="2000" dirty="0" err="1"/>
              <a:t>Shahibaug</a:t>
            </a:r>
            <a:r>
              <a:rPr lang="en-IN" sz="2000" dirty="0"/>
              <a:t> </a:t>
            </a:r>
            <a:r>
              <a:rPr lang="en-IN" sz="2000" dirty="0" err="1"/>
              <a:t>Enterpirse</a:t>
            </a:r>
            <a:r>
              <a:rPr lang="en-IN" sz="2000" dirty="0"/>
              <a:t>, 320 ITR 695 (Guj.)</a:t>
            </a:r>
          </a:p>
          <a:p>
            <a:r>
              <a:rPr lang="en-IN" sz="2400" dirty="0"/>
              <a:t>Whole of share capital </a:t>
            </a:r>
          </a:p>
          <a:p>
            <a:pPr lvl="1"/>
            <a:r>
              <a:rPr lang="en-IN" sz="2000" dirty="0" err="1"/>
              <a:t>Anusandhan</a:t>
            </a:r>
            <a:r>
              <a:rPr lang="en-IN" sz="2000" dirty="0"/>
              <a:t>, 40 SOT 205 (Mum.) </a:t>
            </a:r>
          </a:p>
          <a:p>
            <a:r>
              <a:rPr lang="en-IN" sz="2400" dirty="0"/>
              <a:t>Transfer to Step-down subsidiary</a:t>
            </a:r>
          </a:p>
          <a:p>
            <a:pPr lvl="1"/>
            <a:r>
              <a:rPr lang="en-IN" sz="2000" dirty="0"/>
              <a:t>Emami Infrastructure, 91 taxmann.com 62 (Kol.) </a:t>
            </a:r>
          </a:p>
          <a:p>
            <a:r>
              <a:rPr lang="en-IN" sz="2400" dirty="0"/>
              <a:t>Non-compliant transfer and loss</a:t>
            </a:r>
          </a:p>
          <a:p>
            <a:pPr lvl="1"/>
            <a:r>
              <a:rPr lang="en-IN" sz="2000" dirty="0"/>
              <a:t>Kalindi Investment Ltd. 81 TTJ 196(Ahd.)</a:t>
            </a:r>
          </a:p>
          <a:p>
            <a:r>
              <a:rPr lang="en-IN" sz="2400" dirty="0"/>
              <a:t>Transfer of Know-how</a:t>
            </a:r>
          </a:p>
          <a:p>
            <a:pPr lvl="1"/>
            <a:r>
              <a:rPr lang="en-IN" sz="2000" dirty="0"/>
              <a:t>GSFC Ltd. 47 TTJ 279 (</a:t>
            </a:r>
            <a:r>
              <a:rPr lang="en-IN" sz="2000" dirty="0" err="1"/>
              <a:t>Ahd</a:t>
            </a:r>
            <a:r>
              <a:rPr lang="en-IN" sz="2000" dirty="0"/>
              <a:t>.)</a:t>
            </a:r>
          </a:p>
          <a:p>
            <a:r>
              <a:rPr lang="en-IN" sz="2400" dirty="0"/>
              <a:t>MAT and TP </a:t>
            </a:r>
          </a:p>
          <a:p>
            <a:pPr lvl="1"/>
            <a:r>
              <a:rPr lang="en-IN" sz="2000" dirty="0"/>
              <a:t>Mother Dairy Ltd., 141 TTJ 97 (Delhi)</a:t>
            </a:r>
          </a:p>
          <a:p>
            <a:r>
              <a:rPr lang="en-IN" sz="2400" dirty="0"/>
              <a:t>Business income v. Capital gains</a:t>
            </a:r>
          </a:p>
          <a:p>
            <a:pPr lvl="1"/>
            <a:r>
              <a:rPr lang="en-IN" sz="2000" dirty="0"/>
              <a:t>Navdeep Ind. P. Ltd., 49 TTJ 471 (Ahd.)</a:t>
            </a:r>
          </a:p>
          <a:p>
            <a:pPr lvl="1"/>
            <a:endParaRPr lang="en-IN" dirty="0"/>
          </a:p>
          <a:p>
            <a:pPr lvl="1"/>
            <a:endParaRPr lang="en-IN" dirty="0">
              <a:highlight>
                <a:srgbClr val="00FF00"/>
              </a:highlight>
            </a:endParaRP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9059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0E30-0F8E-1439-EA30-84A9A5EAB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1" y="6858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IBC &amp; ITA – I</a:t>
            </a:r>
            <a:br>
              <a:rPr lang="en-IN" sz="3600" dirty="0"/>
            </a:br>
            <a:r>
              <a:rPr lang="en-IN" sz="2200" dirty="0"/>
              <a:t>S.2(24), 4, 5, 28(</a:t>
            </a:r>
            <a:r>
              <a:rPr lang="en-IN" sz="2200" dirty="0" err="1"/>
              <a:t>i</a:t>
            </a:r>
            <a:r>
              <a:rPr lang="en-IN" sz="2200" dirty="0"/>
              <a:t>)(iv), 41(</a:t>
            </a:r>
            <a:r>
              <a:rPr lang="en-IN" sz="2200" dirty="0" err="1"/>
              <a:t>i</a:t>
            </a:r>
            <a:r>
              <a:rPr lang="en-IN" sz="2200" dirty="0"/>
              <a:t>), 43B, 45, 56, 79, 115JB, 140, 170, 170A, 178 and 194R</a:t>
            </a:r>
            <a:br>
              <a:rPr lang="en-IN" sz="3200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B097-A25D-1747-CAF4-E9B043CAB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45920"/>
            <a:ext cx="9144000" cy="4932680"/>
          </a:xfrm>
        </p:spPr>
        <p:txBody>
          <a:bodyPr>
            <a:normAutofit lnSpcReduction="10000"/>
          </a:bodyPr>
          <a:lstStyle/>
          <a:p>
            <a:r>
              <a:rPr lang="en-IN" sz="2800" dirty="0"/>
              <a:t>Rebates Reliefs and Waivers by NCLT/ AT</a:t>
            </a:r>
          </a:p>
          <a:p>
            <a:pPr lvl="1"/>
            <a:r>
              <a:rPr lang="en-IN" dirty="0"/>
              <a:t>Sundry creditors for goods </a:t>
            </a:r>
          </a:p>
          <a:p>
            <a:pPr lvl="1"/>
            <a:r>
              <a:rPr lang="en-IN" dirty="0"/>
              <a:t>Sundry creditors for services </a:t>
            </a:r>
          </a:p>
          <a:p>
            <a:pPr lvl="1"/>
            <a:r>
              <a:rPr lang="en-IN" dirty="0"/>
              <a:t>Labour dues </a:t>
            </a:r>
          </a:p>
          <a:p>
            <a:pPr lvl="1"/>
            <a:r>
              <a:rPr lang="en-IN" dirty="0"/>
              <a:t>Outstanding interest payable </a:t>
            </a:r>
          </a:p>
          <a:p>
            <a:pPr lvl="1"/>
            <a:r>
              <a:rPr lang="en-IN" dirty="0"/>
              <a:t>Advances against goods </a:t>
            </a:r>
          </a:p>
          <a:p>
            <a:pPr lvl="1"/>
            <a:r>
              <a:rPr lang="en-IN" dirty="0"/>
              <a:t>Deposits </a:t>
            </a:r>
          </a:p>
          <a:p>
            <a:pPr lvl="1"/>
            <a:r>
              <a:rPr lang="en-IN" dirty="0"/>
              <a:t>Cash credits and overdrafts </a:t>
            </a:r>
          </a:p>
          <a:p>
            <a:pPr lvl="1"/>
            <a:r>
              <a:rPr lang="en-IN" dirty="0"/>
              <a:t>Secured loans </a:t>
            </a:r>
          </a:p>
          <a:p>
            <a:pPr lvl="1"/>
            <a:r>
              <a:rPr lang="en-IN" dirty="0"/>
              <a:t>Unsecured loans </a:t>
            </a:r>
          </a:p>
          <a:p>
            <a:pPr lvl="1"/>
            <a:r>
              <a:rPr lang="en-IN" dirty="0"/>
              <a:t>Government dues </a:t>
            </a:r>
          </a:p>
          <a:p>
            <a:pPr lvl="1"/>
            <a:r>
              <a:rPr lang="en-IN" dirty="0"/>
              <a:t>Issue of shares against liabilities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F44E7-557C-F365-9452-61383950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C4F22-CB7A-8D66-95C3-7EF4836D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1081264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F4C8E-2427-2CEE-9F00-E783E904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Liquidation</a:t>
            </a:r>
            <a:br>
              <a:rPr lang="en-IN" dirty="0"/>
            </a:br>
            <a:r>
              <a:rPr lang="en-IN" sz="2000" dirty="0"/>
              <a:t>(S.46)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1EA3C-A12E-351D-9D42-9AB1A24E8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519" y="1371600"/>
            <a:ext cx="9144000" cy="493268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2800" dirty="0"/>
              <a:t>S.46(</a:t>
            </a:r>
            <a:r>
              <a:rPr lang="en-IN" sz="2800" dirty="0" err="1"/>
              <a:t>i</a:t>
            </a:r>
            <a:r>
              <a:rPr lang="en-IN" sz="2800" dirty="0"/>
              <a:t>) and(ii) – a possible exit option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800" dirty="0"/>
              <a:t>COA of asset received on distribution- </a:t>
            </a:r>
            <a:r>
              <a:rPr lang="en-IN" sz="2400" dirty="0"/>
              <a:t>s.55(2)(b)(iii) &amp; 49(1)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/>
              <a:t>Brahmi Investment (P.) Ltd., 286 ITR 66 (Guj.)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/>
              <a:t>T.R. Srinivasan, 36 SOT 312 (Chennai)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2800" dirty="0"/>
              <a:t>Eligibility for reinvestment benefits 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/>
              <a:t>Ruby Trading Co. (P) Ltd., 259 ITR 54(Raj.)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IN" dirty="0" err="1"/>
              <a:t>Jaikrishan</a:t>
            </a:r>
            <a:r>
              <a:rPr lang="en-IN" dirty="0"/>
              <a:t> </a:t>
            </a:r>
            <a:r>
              <a:rPr lang="en-IN" dirty="0" err="1"/>
              <a:t>Vallabhdas</a:t>
            </a:r>
            <a:r>
              <a:rPr lang="en-IN" dirty="0"/>
              <a:t>, 231 ITR 108(</a:t>
            </a:r>
            <a:r>
              <a:rPr lang="en-IN" dirty="0" err="1"/>
              <a:t>Guj</a:t>
            </a:r>
            <a:r>
              <a:rPr lang="en-IN" dirty="0"/>
              <a:t>.)</a:t>
            </a:r>
          </a:p>
          <a:p>
            <a:pPr marL="365760" lvl="1" indent="-256032" algn="just">
              <a:buFont typeface="Arial" panose="020B0604020202020204" pitchFamily="34" charset="0"/>
              <a:buChar char="•"/>
            </a:pPr>
            <a:r>
              <a:rPr lang="en-IN" sz="2800" dirty="0"/>
              <a:t>Asset for s.46</a:t>
            </a:r>
          </a:p>
          <a:p>
            <a:pPr marL="365760" lvl="1" indent="-256032" algn="just">
              <a:buFont typeface="Arial" panose="020B0604020202020204" pitchFamily="34" charset="0"/>
              <a:buChar char="•"/>
            </a:pPr>
            <a:r>
              <a:rPr lang="en-IN" sz="2800" dirty="0"/>
              <a:t>Year of taxation </a:t>
            </a:r>
          </a:p>
          <a:p>
            <a:pPr marL="365760" lvl="1" indent="-256032" algn="just">
              <a:buFont typeface="Arial" panose="020B0604020202020204" pitchFamily="34" charset="0"/>
              <a:buChar char="•"/>
            </a:pPr>
            <a:r>
              <a:rPr lang="en-IN" sz="2800" dirty="0"/>
              <a:t>Distribution over years </a:t>
            </a:r>
          </a:p>
          <a:p>
            <a:pPr marL="365760" lvl="1" indent="-256032" algn="just">
              <a:buFont typeface="Arial" panose="020B0604020202020204" pitchFamily="34" charset="0"/>
              <a:buChar char="•"/>
            </a:pPr>
            <a:r>
              <a:rPr lang="en-IN" sz="2800" dirty="0"/>
              <a:t>S. 47 v. s.46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73F0F-906F-D931-B6C6-3E83F5BA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504BE-FA27-3029-3B2E-0A5A2F800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67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D91E-FEA8-692D-E4BC-04AF605E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" y="334625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IN" sz="3600" dirty="0"/>
              <a:t>Deemed dividend – I</a:t>
            </a:r>
            <a:br>
              <a:rPr lang="en-IN" sz="3600" dirty="0"/>
            </a:br>
            <a:r>
              <a:rPr lang="en-IN" sz="2200" dirty="0"/>
              <a:t>(S.2 (22))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D122C-6015-EDC4-B234-E864A39C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868680"/>
            <a:ext cx="9144000" cy="5654695"/>
          </a:xfrm>
        </p:spPr>
        <p:txBody>
          <a:bodyPr>
            <a:noAutofit/>
          </a:bodyPr>
          <a:lstStyle/>
          <a:p>
            <a:r>
              <a:rPr lang="en-IN" sz="2800" dirty="0"/>
              <a:t>Accumulated profits as per IT Act </a:t>
            </a:r>
          </a:p>
          <a:p>
            <a:pPr lvl="1"/>
            <a:r>
              <a:rPr lang="en-IN" dirty="0"/>
              <a:t>Depreciation and WDV </a:t>
            </a:r>
          </a:p>
          <a:p>
            <a:pPr lvl="2">
              <a:buFont typeface="Times New Roman" panose="02020603050405020304" pitchFamily="18" charset="0"/>
              <a:buChar char="−"/>
            </a:pPr>
            <a:r>
              <a:rPr lang="en-IN" dirty="0" err="1"/>
              <a:t>Navnitlal</a:t>
            </a:r>
            <a:r>
              <a:rPr lang="en-IN" dirty="0"/>
              <a:t> C. </a:t>
            </a:r>
            <a:r>
              <a:rPr lang="en-IN" dirty="0" err="1"/>
              <a:t>Jhaveri</a:t>
            </a:r>
            <a:r>
              <a:rPr lang="en-IN" dirty="0"/>
              <a:t>, 80 ITR 582 (Bom.) </a:t>
            </a:r>
          </a:p>
          <a:p>
            <a:r>
              <a:rPr lang="en-IN" sz="2800" dirty="0"/>
              <a:t>In hands of registered shareholders only </a:t>
            </a:r>
          </a:p>
          <a:p>
            <a:pPr lvl="1"/>
            <a:r>
              <a:rPr lang="en-IN" dirty="0" err="1"/>
              <a:t>Namdhari</a:t>
            </a:r>
            <a:r>
              <a:rPr lang="en-IN" dirty="0"/>
              <a:t> Seeds Ltd , 224 Taxman 194 ( </a:t>
            </a:r>
            <a:r>
              <a:rPr lang="en-IN" dirty="0" err="1"/>
              <a:t>Karn</a:t>
            </a:r>
            <a:r>
              <a:rPr lang="en-IN" dirty="0"/>
              <a:t>.) </a:t>
            </a:r>
          </a:p>
          <a:p>
            <a:r>
              <a:rPr lang="en-IN" sz="2800" dirty="0"/>
              <a:t>Receipt in family settlement </a:t>
            </a:r>
          </a:p>
          <a:p>
            <a:pPr lvl="1"/>
            <a:r>
              <a:rPr lang="en-IN" dirty="0"/>
              <a:t>SKM Shree </a:t>
            </a:r>
            <a:r>
              <a:rPr lang="en-IN" dirty="0" err="1"/>
              <a:t>Shivkumar</a:t>
            </a:r>
            <a:r>
              <a:rPr lang="en-IN" dirty="0"/>
              <a:t>, 65 SOT 232 (Chennai)</a:t>
            </a:r>
          </a:p>
          <a:p>
            <a:r>
              <a:rPr lang="en-IN" sz="2800" dirty="0"/>
              <a:t>Provisions for taxation duties </a:t>
            </a:r>
          </a:p>
          <a:p>
            <a:pPr lvl="1"/>
            <a:r>
              <a:rPr lang="en-IN" dirty="0"/>
              <a:t>Vikram K Kothari, 218 Taxman 59 (Mag.)(All.)</a:t>
            </a:r>
          </a:p>
          <a:p>
            <a:r>
              <a:rPr lang="en-IN" sz="2800" dirty="0"/>
              <a:t>Loan to Beneficiary of trust </a:t>
            </a:r>
          </a:p>
          <a:p>
            <a:pPr lvl="1"/>
            <a:r>
              <a:rPr lang="en-IN" dirty="0" err="1"/>
              <a:t>Krupesh</a:t>
            </a:r>
            <a:r>
              <a:rPr lang="en-IN" dirty="0"/>
              <a:t> N Patel, 359 ITR 504 (Guj.)</a:t>
            </a:r>
          </a:p>
          <a:p>
            <a:r>
              <a:rPr lang="en-IN" sz="2800" dirty="0"/>
              <a:t>Inter-corporate deposit </a:t>
            </a:r>
          </a:p>
          <a:p>
            <a:pPr lvl="1"/>
            <a:r>
              <a:rPr lang="en-IN" dirty="0"/>
              <a:t>IFB Argo Industries, 42 taxmann.com 246(Kol.)</a:t>
            </a:r>
          </a:p>
          <a:p>
            <a:pPr marL="109728" indent="0">
              <a:buNone/>
            </a:pPr>
            <a:endParaRPr lang="en-IN" sz="2800" dirty="0"/>
          </a:p>
          <a:p>
            <a:endParaRPr lang="en-IN" sz="2800" dirty="0"/>
          </a:p>
          <a:p>
            <a:endParaRPr lang="en-IN" sz="2800" dirty="0"/>
          </a:p>
          <a:p>
            <a:pPr rtl="1"/>
            <a:endParaRPr lang="en-IN" sz="2800" dirty="0"/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C567-A865-D2F4-482C-4F36E6CB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209C-EC38-B5D8-EBE0-0E6202B1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881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D91E-FEA8-692D-E4BC-04AF605E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Deemed dividend- II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D122C-6015-EDC4-B234-E864A39C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010920"/>
            <a:ext cx="9144000" cy="4267200"/>
          </a:xfrm>
        </p:spPr>
        <p:txBody>
          <a:bodyPr>
            <a:noAutofit/>
          </a:bodyPr>
          <a:lstStyle/>
          <a:p>
            <a:r>
              <a:rPr lang="en-IN" sz="2800" dirty="0"/>
              <a:t>Flow of funds </a:t>
            </a:r>
          </a:p>
          <a:p>
            <a:pPr lvl="1"/>
            <a:r>
              <a:rPr lang="en-IN" dirty="0"/>
              <a:t>Pravin </a:t>
            </a:r>
            <a:r>
              <a:rPr lang="en-IN" dirty="0" err="1"/>
              <a:t>Bhimshi</a:t>
            </a:r>
            <a:r>
              <a:rPr lang="en-IN" dirty="0"/>
              <a:t> </a:t>
            </a:r>
            <a:r>
              <a:rPr lang="en-IN" dirty="0" err="1"/>
              <a:t>Chheda</a:t>
            </a:r>
            <a:r>
              <a:rPr lang="en-IN" dirty="0"/>
              <a:t>, 228 Taxman 340 (Bom.) </a:t>
            </a:r>
          </a:p>
          <a:p>
            <a:r>
              <a:rPr lang="en-IN" sz="2800" dirty="0"/>
              <a:t>Undisclosed income</a:t>
            </a:r>
          </a:p>
          <a:p>
            <a:pPr lvl="1"/>
            <a:r>
              <a:rPr lang="en-IN" dirty="0" err="1"/>
              <a:t>Promod</a:t>
            </a:r>
            <a:r>
              <a:rPr lang="en-IN" dirty="0"/>
              <a:t> Dang, 105 TTJ 511 (Delhi) </a:t>
            </a:r>
          </a:p>
          <a:p>
            <a:r>
              <a:rPr lang="en-IN" sz="2800" dirty="0"/>
              <a:t>Issue of bonus preference shares to equity shareholders </a:t>
            </a:r>
          </a:p>
          <a:p>
            <a:pPr lvl="1"/>
            <a:r>
              <a:rPr lang="en-IN" dirty="0"/>
              <a:t>Briggs and Burton, 274 ITR 595 (AAR)</a:t>
            </a:r>
          </a:p>
          <a:p>
            <a:r>
              <a:rPr lang="en-IN" sz="2800" dirty="0"/>
              <a:t>Receipt of subsidy </a:t>
            </a:r>
          </a:p>
          <a:p>
            <a:pPr lvl="1"/>
            <a:r>
              <a:rPr lang="en-IN" dirty="0"/>
              <a:t>Rajasthan Wires (P.) Ltd, (2003) 1 SOT 648 (Jp) </a:t>
            </a:r>
          </a:p>
          <a:p>
            <a:r>
              <a:rPr lang="en-IN" sz="2800" dirty="0"/>
              <a:t>Forfeiture of shares </a:t>
            </a:r>
          </a:p>
          <a:p>
            <a:pPr lvl="1"/>
            <a:r>
              <a:rPr lang="en-IN" dirty="0" err="1"/>
              <a:t>Jaikisan</a:t>
            </a:r>
            <a:r>
              <a:rPr lang="en-IN" dirty="0"/>
              <a:t> Dadlani, 4 SOT 138( Mum.) </a:t>
            </a:r>
          </a:p>
          <a:p>
            <a:r>
              <a:rPr lang="en-IN" sz="2800" dirty="0"/>
              <a:t>Debit balance of P&amp;L Account </a:t>
            </a:r>
          </a:p>
          <a:p>
            <a:pPr lvl="1"/>
            <a:r>
              <a:rPr lang="en-IN" dirty="0" err="1"/>
              <a:t>Ocsar</a:t>
            </a:r>
            <a:r>
              <a:rPr lang="en-IN" dirty="0"/>
              <a:t> Investment Ltd, 99 TTJ 1202 (Mum.) </a:t>
            </a:r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C567-A865-D2F4-482C-4F36E6CB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209C-EC38-B5D8-EBE0-0E6202B1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360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D91E-FEA8-692D-E4BC-04AF605E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7520"/>
            <a:ext cx="9144000" cy="894080"/>
          </a:xfrm>
        </p:spPr>
        <p:txBody>
          <a:bodyPr>
            <a:noAutofit/>
          </a:bodyPr>
          <a:lstStyle/>
          <a:p>
            <a:r>
              <a:rPr lang="en-IN" dirty="0"/>
              <a:t>Deemed dividend- III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D122C-6015-EDC4-B234-E864A39C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962660"/>
            <a:ext cx="9144000" cy="4932680"/>
          </a:xfrm>
        </p:spPr>
        <p:txBody>
          <a:bodyPr>
            <a:noAutofit/>
          </a:bodyPr>
          <a:lstStyle/>
          <a:p>
            <a:r>
              <a:rPr lang="en-IN" dirty="0"/>
              <a:t>Shareholding of individual and HUF </a:t>
            </a:r>
          </a:p>
          <a:p>
            <a:pPr lvl="1"/>
            <a:r>
              <a:rPr lang="en-IN" sz="2200" dirty="0"/>
              <a:t>Kunal Organics (P) Ltd, 164 Taxman 169 (</a:t>
            </a:r>
            <a:r>
              <a:rPr lang="en-IN" sz="2200" dirty="0" err="1"/>
              <a:t>Ahd</a:t>
            </a:r>
            <a:r>
              <a:rPr lang="en-IN" sz="2200" dirty="0"/>
              <a:t>.)</a:t>
            </a:r>
          </a:p>
          <a:p>
            <a:r>
              <a:rPr lang="en-IN" dirty="0"/>
              <a:t>Redemption of preference shares – S.2(22)(d)</a:t>
            </a:r>
          </a:p>
          <a:p>
            <a:pPr lvl="1"/>
            <a:r>
              <a:rPr lang="en-IN" sz="2200" dirty="0"/>
              <a:t>Uday K. Pradhan , 9 NYPTTJ 1861 (Mum) </a:t>
            </a:r>
          </a:p>
          <a:p>
            <a:pPr lvl="1"/>
            <a:r>
              <a:rPr lang="en-IN" sz="2200" dirty="0"/>
              <a:t>IT Park Ltd, 99 ITR (T) 633 (Bangalore)</a:t>
            </a:r>
          </a:p>
          <a:p>
            <a:r>
              <a:rPr lang="en-IN" dirty="0"/>
              <a:t>Net amount to be deemed dividend </a:t>
            </a:r>
          </a:p>
          <a:p>
            <a:pPr lvl="1"/>
            <a:r>
              <a:rPr lang="en-IN" sz="2200" dirty="0"/>
              <a:t>Sunil Kapoor 235 Taxman 279 (Madras)</a:t>
            </a:r>
          </a:p>
          <a:p>
            <a:r>
              <a:rPr lang="en-IN" dirty="0"/>
              <a:t> Buy-back of shares – S.2(22)(d)</a:t>
            </a:r>
          </a:p>
          <a:p>
            <a:pPr lvl="1"/>
            <a:r>
              <a:rPr lang="en-US" sz="2200" dirty="0"/>
              <a:t>Goldman Sachs (India) Securities (P.) Ltd, 70 taxmann.com 46 </a:t>
            </a:r>
            <a:r>
              <a:rPr lang="en-IN" sz="2200" dirty="0"/>
              <a:t>(Mum)</a:t>
            </a:r>
          </a:p>
          <a:p>
            <a:r>
              <a:rPr lang="en-IN" dirty="0"/>
              <a:t>NBFC</a:t>
            </a:r>
          </a:p>
          <a:p>
            <a:pPr lvl="1"/>
            <a:r>
              <a:rPr lang="en-IN" sz="2200" dirty="0"/>
              <a:t>Sindhu Holdings, 46 ITR (T) 771 (Delhi)</a:t>
            </a:r>
          </a:p>
          <a:p>
            <a:r>
              <a:rPr lang="en-IN" dirty="0"/>
              <a:t>More than one shareholder – proportionate </a:t>
            </a:r>
          </a:p>
          <a:p>
            <a:pPr lvl="1"/>
            <a:r>
              <a:rPr lang="en-IN" sz="2200" dirty="0"/>
              <a:t>Puneet Bhagat, 157 ITD 353 (Delhi)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C567-A865-D2F4-482C-4F36E6CB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209C-EC38-B5D8-EBE0-0E6202B1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039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D91E-FEA8-692D-E4BC-04AF605E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" y="685800"/>
            <a:ext cx="9144000" cy="741680"/>
          </a:xfrm>
        </p:spPr>
        <p:txBody>
          <a:bodyPr>
            <a:noAutofit/>
          </a:bodyPr>
          <a:lstStyle/>
          <a:p>
            <a:r>
              <a:rPr lang="en-IN" dirty="0"/>
              <a:t>Deemed dividend- IV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D122C-6015-EDC4-B234-E864A39C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219200"/>
            <a:ext cx="9144000" cy="4932680"/>
          </a:xfrm>
        </p:spPr>
        <p:txBody>
          <a:bodyPr>
            <a:noAutofit/>
          </a:bodyPr>
          <a:lstStyle/>
          <a:p>
            <a:r>
              <a:rPr lang="en-IN" sz="2800" dirty="0"/>
              <a:t>Share premium </a:t>
            </a:r>
          </a:p>
          <a:p>
            <a:pPr lvl="1"/>
            <a:r>
              <a:rPr lang="en-IN" dirty="0"/>
              <a:t>Shree Balaji Glass Manufacturing (P.) Ltd., 386 ITR 128 (Cal.)</a:t>
            </a:r>
          </a:p>
          <a:p>
            <a:pPr lvl="1"/>
            <a:r>
              <a:rPr lang="en-IN" sz="2400" dirty="0"/>
              <a:t>Mahesh Chandra, 234 Taxman 158 </a:t>
            </a:r>
            <a:r>
              <a:rPr lang="en-IN" dirty="0"/>
              <a:t>(Cal.</a:t>
            </a:r>
            <a:r>
              <a:rPr lang="en-IN" sz="2400" dirty="0"/>
              <a:t>) </a:t>
            </a:r>
          </a:p>
          <a:p>
            <a:r>
              <a:rPr lang="en-IN" sz="2800" dirty="0"/>
              <a:t>Indirect shareholder </a:t>
            </a:r>
          </a:p>
          <a:p>
            <a:pPr lvl="1"/>
            <a:r>
              <a:rPr lang="en-IN" dirty="0"/>
              <a:t>Rajeev Chandrashekar, 239 Taxman 216 (</a:t>
            </a:r>
            <a:r>
              <a:rPr lang="en-IN" dirty="0" err="1"/>
              <a:t>Karn</a:t>
            </a:r>
            <a:r>
              <a:rPr lang="en-IN" dirty="0"/>
              <a:t>.) </a:t>
            </a:r>
          </a:p>
          <a:p>
            <a:r>
              <a:rPr lang="en-IN" sz="2800" dirty="0"/>
              <a:t>Intermediate- subsidiary </a:t>
            </a:r>
          </a:p>
          <a:p>
            <a:pPr lvl="1"/>
            <a:r>
              <a:rPr lang="en-IN" dirty="0"/>
              <a:t>Farida Holdings (P), 243 Taxman 428 (Mad.)</a:t>
            </a:r>
          </a:p>
          <a:p>
            <a:r>
              <a:rPr lang="en-IN" dirty="0"/>
              <a:t> Current year’s profit </a:t>
            </a:r>
          </a:p>
          <a:p>
            <a:pPr lvl="1"/>
            <a:r>
              <a:rPr lang="en-IN" dirty="0"/>
              <a:t>V. Damodaran, 2 Taxman 397(SC)</a:t>
            </a:r>
          </a:p>
          <a:p>
            <a:r>
              <a:rPr lang="en-IN" dirty="0"/>
              <a:t>Exempt capital gains</a:t>
            </a:r>
          </a:p>
          <a:p>
            <a:pPr lvl="1"/>
            <a:r>
              <a:rPr lang="en-IN" dirty="0"/>
              <a:t>Mahesh J. </a:t>
            </a:r>
            <a:r>
              <a:rPr lang="en-IN" dirty="0" err="1"/>
              <a:t>Sanzgiri</a:t>
            </a:r>
            <a:r>
              <a:rPr lang="en-IN" dirty="0"/>
              <a:t>, 1 Taxman 120(Bom.)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C567-A865-D2F4-482C-4F36E6CB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209C-EC38-B5D8-EBE0-0E6202B1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625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" y="3097849"/>
            <a:ext cx="9144000" cy="902057"/>
          </a:xfrm>
        </p:spPr>
        <p:txBody>
          <a:bodyPr>
            <a:noAutofit/>
          </a:bodyPr>
          <a:lstStyle/>
          <a:p>
            <a:r>
              <a:rPr lang="en-IN" sz="3600" dirty="0"/>
              <a:t>Case Studies</a:t>
            </a:r>
            <a:br>
              <a:rPr lang="en-US" sz="3600" dirty="0"/>
            </a:br>
            <a:endParaRPr lang="en-IN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6692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" y="415420"/>
            <a:ext cx="9144000" cy="902057"/>
          </a:xfrm>
        </p:spPr>
        <p:txBody>
          <a:bodyPr vert="horz">
            <a:noAutofit/>
          </a:bodyPr>
          <a:lstStyle/>
          <a:p>
            <a:pPr marL="365760" indent="-256032" algn="just">
              <a:spcBef>
                <a:spcPts val="300"/>
              </a:spcBef>
              <a:buClr>
                <a:srgbClr val="002060"/>
              </a:buClr>
              <a:buFont typeface="Georgia"/>
              <a:buChar char="•"/>
            </a:pPr>
            <a:br>
              <a:rPr lang="en-US" dirty="0">
                <a:solidFill>
                  <a:schemeClr val="tx1"/>
                </a:solidFill>
                <a:ea typeface="+mn-ea"/>
              </a:rPr>
            </a:br>
            <a:endParaRPr lang="en-IN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037A71-1D66-2CD7-6527-AC5D57277819}"/>
              </a:ext>
            </a:extLst>
          </p:cNvPr>
          <p:cNvSpPr txBox="1"/>
          <p:nvPr/>
        </p:nvSpPr>
        <p:spPr>
          <a:xfrm>
            <a:off x="228601" y="494280"/>
            <a:ext cx="8686800" cy="584775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ctr">
              <a:spcBef>
                <a:spcPct val="0"/>
              </a:spcBef>
              <a:buNone/>
              <a:defRPr kumimoji="0" sz="3200" b="1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IN" dirty="0"/>
              <a:t>Case study- I; S.115 BAB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369ADB-574B-02D3-CB2B-8B54BBE87A9B}"/>
              </a:ext>
            </a:extLst>
          </p:cNvPr>
          <p:cNvSpPr txBox="1"/>
          <p:nvPr/>
        </p:nvSpPr>
        <p:spPr>
          <a:xfrm>
            <a:off x="40558" y="1200230"/>
            <a:ext cx="7890795" cy="5393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just">
              <a:spcBef>
                <a:spcPts val="300"/>
              </a:spcBef>
              <a:buClr>
                <a:srgbClr val="002060"/>
              </a:buClr>
              <a:buFont typeface="Georgia"/>
              <a:buChar char="•"/>
              <a:defRPr kumimoji="0"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58368" lvl="1" indent="-246888">
              <a:spcBef>
                <a:spcPts val="300"/>
              </a:spcBef>
              <a:buClr>
                <a:srgbClr val="002060"/>
              </a:buClr>
              <a:buFont typeface="Georgia" panose="02040502050405020303" pitchFamily="18" charset="0"/>
              <a:buChar char="−"/>
              <a:defRPr kumimoji="0" sz="26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23544" indent="-219456">
              <a:spcBef>
                <a:spcPts val="300"/>
              </a:spcBef>
              <a:buClr>
                <a:srgbClr val="002060"/>
              </a:buClr>
              <a:buFont typeface="Wingdings 2"/>
              <a:buChar char=""/>
              <a:defRPr kumimoji="0"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79576" indent="-201168">
              <a:spcBef>
                <a:spcPts val="300"/>
              </a:spcBef>
              <a:buClr>
                <a:srgbClr val="002060"/>
              </a:buClr>
              <a:buFont typeface="Georgia" panose="02040502050405020303" pitchFamily="18" charset="0"/>
              <a:buChar char="−"/>
              <a:defRPr kumimoji="0"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38988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>
                <a:solidFill>
                  <a:schemeClr val="accent3"/>
                </a:solidFill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</a:defRPr>
            </a:lvl9pPr>
          </a:lstStyle>
          <a:p>
            <a:r>
              <a:rPr lang="en-IN" dirty="0"/>
              <a:t>Special incentive for specified manufacturing domestic companies </a:t>
            </a:r>
          </a:p>
          <a:p>
            <a:pPr lvl="1"/>
            <a:r>
              <a:rPr lang="en-IN" sz="2400" dirty="0"/>
              <a:t>Rate of tax at 15% + SC and EC</a:t>
            </a:r>
          </a:p>
          <a:p>
            <a:r>
              <a:rPr lang="en-IN" dirty="0"/>
              <a:t>Case of a company with two undertakings </a:t>
            </a:r>
          </a:p>
          <a:p>
            <a:r>
              <a:rPr lang="en-IN" dirty="0"/>
              <a:t>Demerger of the company </a:t>
            </a:r>
          </a:p>
          <a:p>
            <a:pPr lvl="1"/>
            <a:r>
              <a:rPr lang="en-IN" sz="2400" dirty="0"/>
              <a:t>Transfer of one undertaking to resulting company </a:t>
            </a:r>
          </a:p>
          <a:p>
            <a:r>
              <a:rPr lang="en-IN" dirty="0"/>
              <a:t>Compliance of conditions of s.115BAB(2) </a:t>
            </a:r>
          </a:p>
          <a:p>
            <a:pPr lvl="1"/>
            <a:r>
              <a:rPr lang="en-IN" sz="2400" dirty="0"/>
              <a:t>Benefit for a company set-up on or after 01.10.2019</a:t>
            </a:r>
          </a:p>
          <a:p>
            <a:pPr lvl="1"/>
            <a:r>
              <a:rPr lang="en-IN" sz="2400" dirty="0"/>
              <a:t>Benefit not limited to new manufacturing unit </a:t>
            </a:r>
          </a:p>
          <a:p>
            <a:pPr lvl="1"/>
            <a:r>
              <a:rPr lang="en-IN" sz="2400" dirty="0"/>
              <a:t>Not conditioned by split-up or reconstruction </a:t>
            </a:r>
          </a:p>
          <a:p>
            <a:pPr lvl="1"/>
            <a:r>
              <a:rPr lang="en-IN" sz="2400" dirty="0"/>
              <a:t>Other conditions to be fulfilled </a:t>
            </a:r>
          </a:p>
        </p:txBody>
      </p:sp>
    </p:spTree>
    <p:extLst>
      <p:ext uri="{BB962C8B-B14F-4D97-AF65-F5344CB8AC3E}">
        <p14:creationId xmlns:p14="http://schemas.microsoft.com/office/powerpoint/2010/main" val="16002648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Study – II; Firm to LLP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4280"/>
            <a:ext cx="9144000" cy="5156200"/>
          </a:xfrm>
        </p:spPr>
        <p:txBody>
          <a:bodyPr>
            <a:noAutofit/>
          </a:bodyPr>
          <a:lstStyle/>
          <a:p>
            <a:r>
              <a:rPr lang="en-IN" sz="2800" dirty="0"/>
              <a:t>Conversion under schedule II of LLP Act, 2008</a:t>
            </a:r>
          </a:p>
          <a:p>
            <a:r>
              <a:rPr lang="en-IN" sz="2800" dirty="0"/>
              <a:t>Statutory vesting </a:t>
            </a:r>
          </a:p>
          <a:p>
            <a:r>
              <a:rPr lang="en-IN" sz="2800" dirty="0"/>
              <a:t>Non-compliance of s.47(</a:t>
            </a:r>
            <a:r>
              <a:rPr lang="en-IN" sz="2800" dirty="0" err="1"/>
              <a:t>xiiib</a:t>
            </a:r>
            <a:r>
              <a:rPr lang="en-IN" sz="2800" dirty="0"/>
              <a:t>)</a:t>
            </a:r>
          </a:p>
          <a:p>
            <a:r>
              <a:rPr lang="en-IN" sz="2800" dirty="0"/>
              <a:t>At book value or market value </a:t>
            </a:r>
          </a:p>
          <a:p>
            <a:r>
              <a:rPr lang="en-IN" sz="2800" dirty="0"/>
              <a:t>Impact under Income Tax Act </a:t>
            </a:r>
          </a:p>
          <a:p>
            <a:pPr lvl="1"/>
            <a:r>
              <a:rPr lang="en-IN" dirty="0"/>
              <a:t>Capital gains </a:t>
            </a:r>
          </a:p>
          <a:p>
            <a:pPr lvl="1"/>
            <a:r>
              <a:rPr lang="en-IN" dirty="0"/>
              <a:t>Stock-in-trade </a:t>
            </a:r>
          </a:p>
          <a:p>
            <a:pPr lvl="1"/>
            <a:r>
              <a:rPr lang="en-IN" dirty="0"/>
              <a:t>Unabsorbed business loss </a:t>
            </a:r>
          </a:p>
          <a:p>
            <a:pPr lvl="1"/>
            <a:r>
              <a:rPr lang="en-IN" dirty="0"/>
              <a:t>Unabsorbed depreciation </a:t>
            </a:r>
          </a:p>
          <a:p>
            <a:pPr lvl="1"/>
            <a:r>
              <a:rPr lang="en-IN" dirty="0"/>
              <a:t>Actual cost for LLP </a:t>
            </a:r>
          </a:p>
          <a:p>
            <a:pPr lvl="1"/>
            <a:r>
              <a:rPr lang="en-IN" dirty="0"/>
              <a:t>Cost of acquisition for LLP </a:t>
            </a:r>
          </a:p>
          <a:p>
            <a:pPr lvl="1"/>
            <a:r>
              <a:rPr lang="en-IN" dirty="0"/>
              <a:t>Celerity Power LLP, 197 TTJ (Mumbai) 45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176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Case Study – III ;  Company to LLP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447800"/>
            <a:ext cx="9144000" cy="5024120"/>
          </a:xfrm>
        </p:spPr>
        <p:txBody>
          <a:bodyPr>
            <a:noAutofit/>
          </a:bodyPr>
          <a:lstStyle/>
          <a:p>
            <a:r>
              <a:rPr lang="en-IN" sz="2800" dirty="0"/>
              <a:t>Company to LLP under schedule III of LLP Act, 2008</a:t>
            </a:r>
          </a:p>
          <a:p>
            <a:r>
              <a:rPr lang="en-IN" sz="2800" dirty="0"/>
              <a:t>Domestic company with two units </a:t>
            </a:r>
          </a:p>
          <a:p>
            <a:pPr lvl="1"/>
            <a:r>
              <a:rPr lang="en-IN" dirty="0"/>
              <a:t>Fixed assets at book value Rs. 2 </a:t>
            </a:r>
            <a:r>
              <a:rPr lang="en-IN" dirty="0" err="1"/>
              <a:t>cr</a:t>
            </a:r>
            <a:r>
              <a:rPr lang="en-IN" dirty="0"/>
              <a:t> + Rs. 4 </a:t>
            </a:r>
            <a:r>
              <a:rPr lang="en-IN" dirty="0" err="1"/>
              <a:t>cr</a:t>
            </a:r>
            <a:r>
              <a:rPr lang="en-IN" dirty="0"/>
              <a:t> = Rs. 6 </a:t>
            </a:r>
            <a:r>
              <a:rPr lang="en-IN" dirty="0" err="1"/>
              <a:t>cr</a:t>
            </a:r>
            <a:endParaRPr lang="en-IN" dirty="0"/>
          </a:p>
          <a:p>
            <a:pPr lvl="1"/>
            <a:r>
              <a:rPr lang="en-IN" dirty="0"/>
              <a:t>Investment assets at book value Rs. 1 </a:t>
            </a:r>
            <a:r>
              <a:rPr lang="en-IN" dirty="0" err="1"/>
              <a:t>cr</a:t>
            </a:r>
            <a:r>
              <a:rPr lang="en-IN" dirty="0"/>
              <a:t> ( fair value Rs. 10 </a:t>
            </a:r>
            <a:r>
              <a:rPr lang="en-IN" dirty="0" err="1"/>
              <a:t>cr</a:t>
            </a:r>
            <a:r>
              <a:rPr lang="en-IN" dirty="0"/>
              <a:t> ) </a:t>
            </a:r>
          </a:p>
          <a:p>
            <a:r>
              <a:rPr lang="en-IN" sz="2800" dirty="0"/>
              <a:t>Difficulty in compliance of clause (</a:t>
            </a:r>
            <a:r>
              <a:rPr lang="en-IN" sz="2800" dirty="0" err="1"/>
              <a:t>ea</a:t>
            </a:r>
            <a:r>
              <a:rPr lang="en-IN" sz="2800" dirty="0"/>
              <a:t>) of s.47 (</a:t>
            </a:r>
            <a:r>
              <a:rPr lang="en-IN" sz="2800" dirty="0" err="1"/>
              <a:t>xiiib</a:t>
            </a:r>
            <a:r>
              <a:rPr lang="en-IN" sz="2800" dirty="0"/>
              <a:t>) </a:t>
            </a:r>
          </a:p>
          <a:p>
            <a:r>
              <a:rPr lang="en-IN" sz="2800" dirty="0"/>
              <a:t>Demerger &amp; transfer of one unit to resulting company </a:t>
            </a:r>
          </a:p>
          <a:p>
            <a:r>
              <a:rPr lang="en-IN" sz="2800" dirty="0"/>
              <a:t>Conversion of </a:t>
            </a:r>
            <a:r>
              <a:rPr lang="en-IN" sz="2800" dirty="0" err="1"/>
              <a:t>Demerged</a:t>
            </a:r>
            <a:r>
              <a:rPr lang="en-IN" sz="2800" dirty="0"/>
              <a:t> company into LLP </a:t>
            </a:r>
          </a:p>
          <a:p>
            <a:r>
              <a:rPr lang="en-IN" sz="2800" dirty="0"/>
              <a:t>Effect and consequences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764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Study – IV; Dividend Distribution 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15720"/>
            <a:ext cx="9144000" cy="5156200"/>
          </a:xfrm>
        </p:spPr>
        <p:txBody>
          <a:bodyPr>
            <a:noAutofit/>
          </a:bodyPr>
          <a:lstStyle/>
          <a:p>
            <a:r>
              <a:rPr lang="en-IN" sz="2800" dirty="0"/>
              <a:t>Case of F.H.Co. with Subsidiary I.Co.  </a:t>
            </a:r>
          </a:p>
          <a:p>
            <a:r>
              <a:rPr lang="en-IN" sz="2800" dirty="0"/>
              <a:t>Share capital with substantial reserves</a:t>
            </a:r>
          </a:p>
          <a:p>
            <a:r>
              <a:rPr lang="en-IN" sz="2800" dirty="0"/>
              <a:t>Investment in productive assets </a:t>
            </a:r>
          </a:p>
          <a:p>
            <a:r>
              <a:rPr lang="en-IN" sz="2800" dirty="0"/>
              <a:t>Liable to payment of tax on distribution of dividend </a:t>
            </a:r>
          </a:p>
          <a:p>
            <a:r>
              <a:rPr lang="en-IN" sz="2800" dirty="0"/>
              <a:t>Remittance of dividend and FEMA </a:t>
            </a:r>
          </a:p>
          <a:p>
            <a:r>
              <a:rPr lang="en-IN" sz="2800" dirty="0"/>
              <a:t>Set-up of a new 100% subsidiary I.Co. II of F.H.Co. </a:t>
            </a:r>
          </a:p>
          <a:p>
            <a:pPr lvl="1"/>
            <a:r>
              <a:rPr lang="en-IN" dirty="0"/>
              <a:t>Issue of shares at a premium </a:t>
            </a:r>
          </a:p>
          <a:p>
            <a:pPr lvl="1"/>
            <a:r>
              <a:rPr lang="en-IN" dirty="0"/>
              <a:t>Merger of both I.Co. </a:t>
            </a:r>
          </a:p>
          <a:p>
            <a:pPr lvl="1"/>
            <a:r>
              <a:rPr lang="en-IN" dirty="0"/>
              <a:t>Conversion of newly formed company into LLP </a:t>
            </a:r>
          </a:p>
          <a:p>
            <a:pPr lvl="1"/>
            <a:r>
              <a:rPr lang="en-IN" dirty="0"/>
              <a:t>Withdrawal of funds by F.H.Co.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15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0E30-0F8E-1439-EA30-84A9A5EA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IBC &amp; ITA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B097-A25D-1747-CAF4-E9B043CAB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3198"/>
            <a:ext cx="9144000" cy="4932680"/>
          </a:xfrm>
        </p:spPr>
        <p:txBody>
          <a:bodyPr>
            <a:noAutofit/>
          </a:bodyPr>
          <a:lstStyle/>
          <a:p>
            <a:r>
              <a:rPr lang="en-IN" sz="2800" dirty="0"/>
              <a:t>Profits and gains on sale of assets</a:t>
            </a:r>
          </a:p>
          <a:p>
            <a:r>
              <a:rPr lang="en-IN" sz="2800" dirty="0"/>
              <a:t>Unabsorbed depreciation </a:t>
            </a:r>
          </a:p>
          <a:p>
            <a:r>
              <a:rPr lang="en-IN" sz="2800" dirty="0"/>
              <a:t>Unabsorbed loses and S.79 </a:t>
            </a:r>
          </a:p>
          <a:p>
            <a:r>
              <a:rPr lang="en-IN" sz="2800" dirty="0"/>
              <a:t>IBC expenses </a:t>
            </a:r>
          </a:p>
          <a:p>
            <a:r>
              <a:rPr lang="en-IN" sz="2800" dirty="0"/>
              <a:t>Minimum Alternative Tax, post IBC effects </a:t>
            </a:r>
          </a:p>
          <a:p>
            <a:r>
              <a:rPr lang="en-IN" sz="2800" dirty="0"/>
              <a:t>TDS u/s 194R</a:t>
            </a:r>
          </a:p>
          <a:p>
            <a:r>
              <a:rPr lang="en-IN" sz="2800" dirty="0"/>
              <a:t>S.30 and s.238 of IBC </a:t>
            </a:r>
          </a:p>
          <a:p>
            <a:r>
              <a:rPr lang="en-IN" sz="2800" dirty="0"/>
              <a:t>Resolution plan and order of NCLT</a:t>
            </a:r>
          </a:p>
          <a:p>
            <a:r>
              <a:rPr lang="en-IN" sz="2800" dirty="0"/>
              <a:t>AS and Ind AS 109 </a:t>
            </a:r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F44E7-557C-F365-9452-61383950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C4F22-CB7A-8D66-95C3-7EF4836D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37433442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Study – V; Merger of companies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15720"/>
            <a:ext cx="9144000" cy="5156200"/>
          </a:xfrm>
        </p:spPr>
        <p:txBody>
          <a:bodyPr>
            <a:noAutofit/>
          </a:bodyPr>
          <a:lstStyle/>
          <a:p>
            <a:r>
              <a:rPr lang="en-IN" sz="2800" dirty="0"/>
              <a:t>Holding company with two 100% CHC subsidiaries </a:t>
            </a:r>
          </a:p>
          <a:p>
            <a:r>
              <a:rPr lang="en-IN" sz="2800" dirty="0"/>
              <a:t>One loss making company with negative net worth </a:t>
            </a:r>
          </a:p>
          <a:p>
            <a:r>
              <a:rPr lang="en-IN" sz="2800" dirty="0"/>
              <a:t>Another profit-making company with good net worth </a:t>
            </a:r>
          </a:p>
          <a:p>
            <a:r>
              <a:rPr lang="en-IN" sz="2800" dirty="0"/>
              <a:t>Merger of profit-making co. into loss making co.</a:t>
            </a:r>
          </a:p>
          <a:p>
            <a:r>
              <a:rPr lang="en-IN" sz="2800" dirty="0"/>
              <a:t>Satisfaction of s.2(1B) and s.79 of IT Act </a:t>
            </a:r>
          </a:p>
          <a:p>
            <a:r>
              <a:rPr lang="en-IN" sz="2800" dirty="0"/>
              <a:t>Impact of GAAR </a:t>
            </a:r>
          </a:p>
          <a:p>
            <a:pPr lvl="1"/>
            <a:r>
              <a:rPr lang="en-IN" dirty="0"/>
              <a:t>Disregarding merger </a:t>
            </a:r>
          </a:p>
          <a:p>
            <a:pPr lvl="1"/>
            <a:r>
              <a:rPr lang="en-IN" dirty="0"/>
              <a:t>Effect on losses </a:t>
            </a:r>
          </a:p>
          <a:p>
            <a:pPr lvl="1"/>
            <a:r>
              <a:rPr lang="en-IN" dirty="0"/>
              <a:t>Future tax benefit whether a benefit ? 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916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Study – VI; Reduction of capital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15720"/>
            <a:ext cx="9144000" cy="5156200"/>
          </a:xfrm>
        </p:spPr>
        <p:txBody>
          <a:bodyPr>
            <a:noAutofit/>
          </a:bodyPr>
          <a:lstStyle/>
          <a:p>
            <a:r>
              <a:rPr lang="en-IN" sz="2800" dirty="0"/>
              <a:t>A company acquires shares of B company </a:t>
            </a:r>
          </a:p>
          <a:p>
            <a:r>
              <a:rPr lang="en-IN" sz="2800" dirty="0"/>
              <a:t>Acquisition out of surplus </a:t>
            </a:r>
          </a:p>
          <a:p>
            <a:r>
              <a:rPr lang="en-IN" sz="2800" dirty="0"/>
              <a:t>B company is a loss-making company </a:t>
            </a:r>
          </a:p>
          <a:p>
            <a:r>
              <a:rPr lang="en-IN" sz="2800" dirty="0"/>
              <a:t>Reduction of capital by B company </a:t>
            </a:r>
          </a:p>
          <a:p>
            <a:r>
              <a:rPr lang="en-IN" sz="2800" dirty="0"/>
              <a:t>Merger of A and B companies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842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Study – VII; Transfer to F.Co.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15720"/>
            <a:ext cx="9144000" cy="5156200"/>
          </a:xfrm>
        </p:spPr>
        <p:txBody>
          <a:bodyPr>
            <a:noAutofit/>
          </a:bodyPr>
          <a:lstStyle/>
          <a:p>
            <a:r>
              <a:rPr lang="en-IN" sz="2800" dirty="0"/>
              <a:t>Transfer of assets by </a:t>
            </a:r>
            <a:r>
              <a:rPr lang="en-IN" sz="2800" dirty="0" err="1"/>
              <a:t>I.Sub.Co</a:t>
            </a:r>
            <a:r>
              <a:rPr lang="en-IN" sz="2800" dirty="0"/>
              <a:t>. to </a:t>
            </a:r>
            <a:r>
              <a:rPr lang="en-IN" sz="2800" dirty="0" err="1"/>
              <a:t>F.H.Co</a:t>
            </a:r>
            <a:r>
              <a:rPr lang="en-IN" sz="2800" dirty="0"/>
              <a:t>.</a:t>
            </a:r>
          </a:p>
          <a:p>
            <a:r>
              <a:rPr lang="en-IN" sz="2800" dirty="0"/>
              <a:t>Transfer subjected to provisions of Transfer Pricing </a:t>
            </a:r>
          </a:p>
          <a:p>
            <a:pPr lvl="1"/>
            <a:r>
              <a:rPr lang="en-IN" dirty="0"/>
              <a:t>S.92B(i) and S.92B(ii)</a:t>
            </a:r>
          </a:p>
          <a:p>
            <a:r>
              <a:rPr lang="en-IN" sz="2800" dirty="0" err="1"/>
              <a:t>F.H.Co</a:t>
            </a:r>
            <a:r>
              <a:rPr lang="en-IN" sz="2800" dirty="0"/>
              <a:t>. sets up an LLP in India </a:t>
            </a:r>
          </a:p>
          <a:p>
            <a:r>
              <a:rPr lang="en-IN" sz="2800" dirty="0"/>
              <a:t>Transfer at book value by </a:t>
            </a:r>
            <a:r>
              <a:rPr lang="en-IN" sz="2800" dirty="0" err="1"/>
              <a:t>I.Sub.Co</a:t>
            </a:r>
            <a:r>
              <a:rPr lang="en-IN" sz="2800" dirty="0"/>
              <a:t>. to I.LLP</a:t>
            </a:r>
          </a:p>
          <a:p>
            <a:r>
              <a:rPr lang="en-IN" sz="2800" dirty="0"/>
              <a:t>Implications of s.92F(v)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602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CEBB-E9EB-58A1-84EC-0807D8A1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Case Study – VIII; Company to LLP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016BC-E46B-B25A-F56D-B4D491B6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8100" y="1315720"/>
            <a:ext cx="9144000" cy="5156200"/>
          </a:xfrm>
        </p:spPr>
        <p:txBody>
          <a:bodyPr>
            <a:noAutofit/>
          </a:bodyPr>
          <a:lstStyle/>
          <a:p>
            <a:r>
              <a:rPr lang="en-IN" sz="2800" dirty="0"/>
              <a:t>Difficulties under clause (f) of s.47(</a:t>
            </a:r>
            <a:r>
              <a:rPr lang="en-IN" sz="2800" dirty="0" err="1"/>
              <a:t>xiiib</a:t>
            </a:r>
            <a:r>
              <a:rPr lang="en-IN" sz="2800" dirty="0"/>
              <a:t>) </a:t>
            </a:r>
          </a:p>
          <a:p>
            <a:r>
              <a:rPr lang="en-IN" sz="2800" dirty="0"/>
              <a:t>Bonus to shareholders of company </a:t>
            </a:r>
          </a:p>
          <a:p>
            <a:r>
              <a:rPr lang="en-IN" sz="2800" dirty="0"/>
              <a:t>Value of assets appearing in books of account of company </a:t>
            </a:r>
          </a:p>
          <a:p>
            <a:pPr lvl="1"/>
            <a:r>
              <a:rPr lang="en-IN" dirty="0"/>
              <a:t>Book value or value of asset </a:t>
            </a:r>
          </a:p>
          <a:p>
            <a:r>
              <a:rPr lang="en-IN" sz="2800" dirty="0"/>
              <a:t>R.L. </a:t>
            </a:r>
            <a:r>
              <a:rPr lang="en-IN" sz="2800" dirty="0" err="1"/>
              <a:t>Kalathia</a:t>
            </a:r>
            <a:r>
              <a:rPr lang="en-IN" sz="2800" dirty="0"/>
              <a:t> 381 ITR 180 (Guj.)</a:t>
            </a:r>
          </a:p>
          <a:p>
            <a:r>
              <a:rPr lang="en-IN" sz="2800" dirty="0"/>
              <a:t>CADD Centre, 383 ITR 258 (Mad.)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0BBA1-9B56-21B9-4618-807D1681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62E05-4B02-A22F-BB09-A31D2E46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433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E2812-55D4-DD07-72DC-DC08EFD1E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" y="2993781"/>
            <a:ext cx="9144000" cy="1066800"/>
          </a:xfrm>
        </p:spPr>
        <p:txBody>
          <a:bodyPr>
            <a:normAutofit/>
          </a:bodyPr>
          <a:lstStyle/>
          <a:p>
            <a:r>
              <a:rPr lang="en-IN" sz="4400" dirty="0"/>
              <a:t>Thank You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32C40-958E-1A17-3D75-C0B1BB6A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AEE71-0C7F-B534-44C7-1BB6839D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/>
              <a:t>Pradip N. Kapasi                                                         Chartered Accountant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48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0E30-0F8E-1439-EA30-84A9A5EA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IBC &amp; ITA -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B097-A25D-1747-CAF4-E9B043CAB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3198"/>
            <a:ext cx="9144000" cy="4932680"/>
          </a:xfrm>
        </p:spPr>
        <p:txBody>
          <a:bodyPr>
            <a:noAutofit/>
          </a:bodyPr>
          <a:lstStyle/>
          <a:p>
            <a:r>
              <a:rPr lang="en-IN" sz="2800" dirty="0"/>
              <a:t>Press Release and FA, 2018</a:t>
            </a:r>
          </a:p>
          <a:p>
            <a:r>
              <a:rPr lang="en-IN" sz="2800" dirty="0"/>
              <a:t>Circular No.18 dated 10.09.2022 </a:t>
            </a:r>
          </a:p>
          <a:p>
            <a:r>
              <a:rPr lang="en-IN" sz="2800" dirty="0"/>
              <a:t>Circular No. 12 dated 16.06.2022</a:t>
            </a:r>
          </a:p>
          <a:p>
            <a:r>
              <a:rPr lang="en-IN" sz="2800" dirty="0"/>
              <a:t>GST implications </a:t>
            </a:r>
          </a:p>
          <a:p>
            <a:r>
              <a:rPr lang="en-IN" sz="2800" dirty="0"/>
              <a:t>Types of Resolutions </a:t>
            </a:r>
          </a:p>
          <a:p>
            <a:r>
              <a:rPr lang="en-IN" sz="2800" dirty="0"/>
              <a:t>Clean slate concept </a:t>
            </a:r>
          </a:p>
          <a:p>
            <a:endParaRPr lang="en-IN" sz="2800" dirty="0"/>
          </a:p>
          <a:p>
            <a:endParaRPr lang="en-IN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F44E7-557C-F365-9452-61383950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C4F22-CB7A-8D66-95C3-7EF4836D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73263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017B-F7EB-F57A-40B7-76CAC980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Buy-Back of Shares -I</a:t>
            </a:r>
            <a:br>
              <a:rPr lang="en-US" sz="3600" dirty="0"/>
            </a:br>
            <a:r>
              <a:rPr lang="en-US" sz="2000" dirty="0"/>
              <a:t>(S. 2(22)(f), 46A, 57)</a:t>
            </a:r>
            <a:endParaRPr lang="en-IN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5BA05-5D07-9338-03C0-C9CD58EA5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W.e.f. 1</a:t>
            </a:r>
            <a:r>
              <a:rPr lang="en-US" sz="3000" baseline="30000" dirty="0"/>
              <a:t>st</a:t>
            </a:r>
            <a:r>
              <a:rPr lang="en-US" sz="3000" dirty="0"/>
              <a:t> October 2024</a:t>
            </a:r>
          </a:p>
          <a:p>
            <a:r>
              <a:rPr lang="en-US" sz="3000" dirty="0"/>
              <a:t>Dividend to include –</a:t>
            </a:r>
          </a:p>
          <a:p>
            <a:pPr lvl="1"/>
            <a:r>
              <a:rPr lang="en-US" sz="2600" dirty="0"/>
              <a:t>any payment </a:t>
            </a:r>
          </a:p>
          <a:p>
            <a:pPr lvl="1"/>
            <a:r>
              <a:rPr lang="en-US" sz="2600" dirty="0"/>
              <a:t>by a company (to a shareholder)</a:t>
            </a:r>
          </a:p>
          <a:p>
            <a:pPr lvl="1"/>
            <a:r>
              <a:rPr lang="en-US" sz="2600" dirty="0"/>
              <a:t>in purchase of </a:t>
            </a:r>
          </a:p>
          <a:p>
            <a:pPr lvl="1"/>
            <a:r>
              <a:rPr lang="en-US" sz="2600" dirty="0"/>
              <a:t>from a shareholder </a:t>
            </a:r>
          </a:p>
          <a:p>
            <a:pPr lvl="1"/>
            <a:r>
              <a:rPr lang="en-US" sz="2600" dirty="0"/>
              <a:t>its own shares (any type)</a:t>
            </a:r>
          </a:p>
          <a:p>
            <a:pPr lvl="1"/>
            <a:r>
              <a:rPr lang="en-US" sz="2600" dirty="0"/>
              <a:t>as per S. 68 of Companies Act, 2013</a:t>
            </a:r>
          </a:p>
          <a:p>
            <a:r>
              <a:rPr lang="en-US" sz="3000" dirty="0"/>
              <a:t>Clause (iv) omitted from exclusions</a:t>
            </a:r>
          </a:p>
          <a:p>
            <a:r>
              <a:rPr lang="en-US" sz="3000" dirty="0"/>
              <a:t>Computation of Capital Gains as per S.46A</a:t>
            </a:r>
          </a:p>
          <a:p>
            <a:pPr lvl="1"/>
            <a:r>
              <a:rPr lang="en-US" sz="2600" dirty="0"/>
              <a:t>Buy Back to be transfer of shares</a:t>
            </a:r>
          </a:p>
          <a:p>
            <a:pPr lvl="1"/>
            <a:r>
              <a:rPr lang="en-US" sz="2600" dirty="0"/>
              <a:t>FVC deemed to be nil</a:t>
            </a:r>
          </a:p>
          <a:p>
            <a:r>
              <a:rPr lang="en-US" sz="3000" dirty="0"/>
              <a:t>Resulting loss and s.70 &amp; s.71</a:t>
            </a:r>
          </a:p>
          <a:p>
            <a:pPr marL="411480" lvl="1" indent="0">
              <a:buNone/>
            </a:pPr>
            <a:endParaRPr lang="en-US" dirty="0"/>
          </a:p>
          <a:p>
            <a:pPr marL="109728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CCFCB-6CF8-0B7C-F438-305AAAF1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A0234-611B-0480-302D-819DA7A89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771620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0EF9-E022-22E0-394C-F42CA671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Buy-Back of Shares -II</a:t>
            </a:r>
            <a:endParaRPr lang="en-IN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1C058-3B98-1076-9759-256D7C6A8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 deduction from amount taxed u/s 2(22)(f)</a:t>
            </a:r>
          </a:p>
          <a:p>
            <a:pPr lvl="1"/>
            <a:r>
              <a:rPr lang="en-US" dirty="0"/>
              <a:t>not even 1/5</a:t>
            </a:r>
            <a:r>
              <a:rPr lang="en-US" baseline="30000" dirty="0"/>
              <a:t>th</a:t>
            </a:r>
            <a:r>
              <a:rPr lang="en-US" dirty="0"/>
              <a:t> of expenses</a:t>
            </a:r>
          </a:p>
          <a:p>
            <a:r>
              <a:rPr lang="en-US" sz="2800" dirty="0"/>
              <a:t>No Tax exemption u/s 10(34A) for income on buy back </a:t>
            </a:r>
          </a:p>
          <a:p>
            <a:r>
              <a:rPr lang="en-US" sz="2800" dirty="0"/>
              <a:t>No BBT u/s 115QA for buy back taking place </a:t>
            </a:r>
          </a:p>
          <a:p>
            <a:pPr lvl="1"/>
            <a:r>
              <a:rPr lang="en-US" dirty="0"/>
              <a:t>on or after 1.04.2024</a:t>
            </a:r>
          </a:p>
          <a:p>
            <a:r>
              <a:rPr lang="en-US" sz="2800" dirty="0"/>
              <a:t>TDS u/s 194 @ 10% w.e.f. 01.10.2024</a:t>
            </a:r>
          </a:p>
          <a:p>
            <a:pPr marL="109728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F75B6-F111-D148-87C7-2AE6D9DD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E373-4526-7747-F646-C0FB8A0DD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0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C7AF-53F9-DAAF-303E-41CAB4F16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/>
          </a:bodyPr>
          <a:lstStyle/>
          <a:p>
            <a:r>
              <a:rPr lang="en-US" sz="3200" dirty="0"/>
              <a:t>Buy-Back of Shares –III</a:t>
            </a:r>
            <a:endParaRPr lang="en-IN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6EB38-1C1E-80DD-16F8-5B26C02D6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2848" y="914400"/>
            <a:ext cx="9144000" cy="555752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To Note </a:t>
            </a:r>
          </a:p>
          <a:p>
            <a:pPr lvl="1"/>
            <a:r>
              <a:rPr lang="en-US" dirty="0"/>
              <a:t> </a:t>
            </a:r>
            <a:r>
              <a:rPr lang="en-US" sz="8000" dirty="0"/>
              <a:t>set-off and carry forward of loss – anomalous examples in EM</a:t>
            </a:r>
          </a:p>
          <a:p>
            <a:pPr lvl="1"/>
            <a:r>
              <a:rPr lang="en-US" sz="8000" dirty="0"/>
              <a:t>year of receipt and payment –inconsistencies in 3 provisions</a:t>
            </a:r>
          </a:p>
          <a:p>
            <a:pPr lvl="1"/>
            <a:r>
              <a:rPr lang="en-US" sz="8000" dirty="0"/>
              <a:t>entire receipt is dividend </a:t>
            </a:r>
          </a:p>
          <a:p>
            <a:pPr lvl="1"/>
            <a:r>
              <a:rPr lang="en-US" sz="8000" dirty="0"/>
              <a:t>applicability only to buy back of shares</a:t>
            </a:r>
          </a:p>
          <a:p>
            <a:pPr lvl="2">
              <a:buFont typeface="Times New Roman" panose="02020603050405020304" pitchFamily="18" charset="0"/>
              <a:buChar char="−"/>
            </a:pPr>
            <a:r>
              <a:rPr lang="en-US" sz="8000" dirty="0"/>
              <a:t>other securities not covered </a:t>
            </a:r>
          </a:p>
          <a:p>
            <a:pPr lvl="2">
              <a:buFont typeface="Times New Roman" panose="02020603050405020304" pitchFamily="18" charset="0"/>
              <a:buChar char="−"/>
            </a:pPr>
            <a:r>
              <a:rPr lang="en-US" sz="8000" dirty="0"/>
              <a:t>cases of non-s.68 payments</a:t>
            </a:r>
          </a:p>
          <a:p>
            <a:pPr lvl="3"/>
            <a:r>
              <a:rPr lang="en-US" sz="8000" dirty="0"/>
              <a:t>Anarkali Sarabhai, 224 ITR 422(SC)</a:t>
            </a:r>
          </a:p>
          <a:p>
            <a:pPr lvl="1"/>
            <a:r>
              <a:rPr lang="en-IN" sz="8000" dirty="0"/>
              <a:t>relevance of Rule 40BB</a:t>
            </a:r>
          </a:p>
          <a:p>
            <a:pPr lvl="1"/>
            <a:r>
              <a:rPr lang="en-IN" sz="8000" dirty="0"/>
              <a:t>higher rate of tax for non-companies</a:t>
            </a:r>
          </a:p>
          <a:p>
            <a:pPr lvl="1"/>
            <a:r>
              <a:rPr lang="en-IN" sz="8000" dirty="0"/>
              <a:t>benefit of s. 80M for companies </a:t>
            </a:r>
          </a:p>
          <a:p>
            <a:pPr lvl="1"/>
            <a:r>
              <a:rPr lang="en-IN" sz="8000" dirty="0"/>
              <a:t>accumulated profits &amp; Explanations</a:t>
            </a:r>
          </a:p>
          <a:p>
            <a:pPr lvl="1"/>
            <a:r>
              <a:rPr lang="en-IN" sz="8000" dirty="0"/>
              <a:t>dividend and DTAA, RST 348 ITR 368 (AAR)  </a:t>
            </a:r>
          </a:p>
          <a:p>
            <a:pPr lvl="1"/>
            <a:r>
              <a:rPr lang="en-IN" sz="8000" dirty="0"/>
              <a:t>Cognizant Technology Solutions India (P.) Ltd, 416 ITR 462(Mad.) </a:t>
            </a:r>
          </a:p>
          <a:p>
            <a:pPr lvl="1"/>
            <a:r>
              <a:rPr lang="en-IN" sz="8000" dirty="0"/>
              <a:t>opting - out ; effect </a:t>
            </a:r>
          </a:p>
          <a:p>
            <a:pPr lvl="1"/>
            <a:r>
              <a:rPr lang="en-IN" sz="8000" dirty="0"/>
              <a:t>any type of shares </a:t>
            </a:r>
          </a:p>
          <a:p>
            <a:pPr lvl="1"/>
            <a:r>
              <a:rPr lang="en-IN" sz="8000" dirty="0"/>
              <a:t>higher buy back price </a:t>
            </a:r>
          </a:p>
          <a:p>
            <a:pPr marL="365760" lvl="1" indent="-256032" algn="just">
              <a:buFont typeface="Georgia"/>
              <a:buChar char="•"/>
            </a:pPr>
            <a:r>
              <a:rPr lang="en-IN" sz="9600" dirty="0"/>
              <a:t>better option for legislature </a:t>
            </a:r>
          </a:p>
          <a:p>
            <a:pPr lvl="1"/>
            <a:r>
              <a:rPr lang="nn-NO" sz="8000" dirty="0"/>
              <a:t>G. Narasimhan [1999] 236 ITR 327 (SC)</a:t>
            </a:r>
            <a:endParaRPr lang="en-IN" sz="8000" dirty="0"/>
          </a:p>
          <a:p>
            <a:endParaRPr lang="en-US" sz="9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4D266-28B4-1EA8-98A0-C27CCF051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C4E2E-5315-6F1E-9A60-3E06A142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Pradip N. Kapasi                                                         Chartered Accountant</a:t>
            </a:r>
          </a:p>
        </p:txBody>
      </p:sp>
    </p:spTree>
    <p:extLst>
      <p:ext uri="{BB962C8B-B14F-4D97-AF65-F5344CB8AC3E}">
        <p14:creationId xmlns:p14="http://schemas.microsoft.com/office/powerpoint/2010/main" val="841271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Urba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4477</TotalTime>
  <Words>4663</Words>
  <Application>Microsoft Office PowerPoint</Application>
  <PresentationFormat>On-screen Show (4:3)</PresentationFormat>
  <Paragraphs>684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54</vt:i4>
      </vt:variant>
    </vt:vector>
  </HeadingPairs>
  <TitlesOfParts>
    <vt:vector size="68" baseType="lpstr">
      <vt:lpstr>Aptos</vt:lpstr>
      <vt:lpstr>Aptos Display</vt:lpstr>
      <vt:lpstr>Arial</vt:lpstr>
      <vt:lpstr>Avenir Book</vt:lpstr>
      <vt:lpstr>Calibri</vt:lpstr>
      <vt:lpstr>Georgia</vt:lpstr>
      <vt:lpstr>Tahoma</vt:lpstr>
      <vt:lpstr>Times New Roman</vt:lpstr>
      <vt:lpstr>Trebuchet MS</vt:lpstr>
      <vt:lpstr>Wingdings</vt:lpstr>
      <vt:lpstr>Wingdings 2</vt:lpstr>
      <vt:lpstr>Urban</vt:lpstr>
      <vt:lpstr>Custom Design</vt:lpstr>
      <vt:lpstr>1_Urban</vt:lpstr>
      <vt:lpstr>Reconstruction and Restructuring (merger and corporation ) – Important issues under I.T. Act, 1961 </vt:lpstr>
      <vt:lpstr>Synopsis -I</vt:lpstr>
      <vt:lpstr>Synopsis - II</vt:lpstr>
      <vt:lpstr>IBC &amp; ITA – I S.2(24), 4, 5, 28(i)(iv), 41(i), 43B, 45, 56, 79, 115JB, 140, 170, 170A, 178 and 194R </vt:lpstr>
      <vt:lpstr>IBC &amp; ITA - II</vt:lpstr>
      <vt:lpstr>IBC &amp; ITA - III</vt:lpstr>
      <vt:lpstr>Buy-Back of Shares -I (S. 2(22)(f), 46A, 57)</vt:lpstr>
      <vt:lpstr>Buy-Back of Shares -II</vt:lpstr>
      <vt:lpstr>Buy-Back of Shares –III</vt:lpstr>
      <vt:lpstr>Gift by company – I (S. 47 (iii)) </vt:lpstr>
      <vt:lpstr>Gift by company - II </vt:lpstr>
      <vt:lpstr>Gift by company - III </vt:lpstr>
      <vt:lpstr>Gift by company - IV </vt:lpstr>
      <vt:lpstr>Slump sale – I (S.50B)  </vt:lpstr>
      <vt:lpstr>Slump sale-II </vt:lpstr>
      <vt:lpstr>Slump sale-III </vt:lpstr>
      <vt:lpstr>Amalgamation -I (S.2(1B), 47(vi) &amp; (vii))</vt:lpstr>
      <vt:lpstr>Amalgamation -II </vt:lpstr>
      <vt:lpstr>Amalgamation -III </vt:lpstr>
      <vt:lpstr>Demerger (S.2(19AA), 47(vib), (vic) &amp; (vid))</vt:lpstr>
      <vt:lpstr>  Company to LLP – I (S.47(xiiib), 47A)  </vt:lpstr>
      <vt:lpstr>Company to LLP – II </vt:lpstr>
      <vt:lpstr>Company to LLP – III</vt:lpstr>
      <vt:lpstr>Company to LLP – IV</vt:lpstr>
      <vt:lpstr>Company to LLP – V</vt:lpstr>
      <vt:lpstr>Company to LLP – VI</vt:lpstr>
      <vt:lpstr>Company to LLP – VII</vt:lpstr>
      <vt:lpstr>Chapter XXI of Companies Act, 2013 - I  </vt:lpstr>
      <vt:lpstr>Chapter XXI of Companies Act, 2013-II  </vt:lpstr>
      <vt:lpstr>Chapter XXI of Companies Act, 2013-III  </vt:lpstr>
      <vt:lpstr>Firm and Proprietary to Company - I (S.47 (xiii) &amp; (xiv))</vt:lpstr>
      <vt:lpstr>Firm and Proprietary to Company - II</vt:lpstr>
      <vt:lpstr>Firm and Proprietary to Company – III </vt:lpstr>
      <vt:lpstr>Firm and Proprietary to Company - IV</vt:lpstr>
      <vt:lpstr> Firm to LLP ; Non-compliant  - I </vt:lpstr>
      <vt:lpstr>Firm to LLP;Non-compliant - II</vt:lpstr>
      <vt:lpstr>Firm to LLP ;Non-compliant - III</vt:lpstr>
      <vt:lpstr>Firm to LLP ;Non-compliant -IV</vt:lpstr>
      <vt:lpstr> Holding – Subsidiary – Holding (S.47(iv) &amp; (v))   </vt:lpstr>
      <vt:lpstr>Liquidation (S.46) </vt:lpstr>
      <vt:lpstr>Deemed dividend – I (S.2 (22)) </vt:lpstr>
      <vt:lpstr>Deemed dividend- II </vt:lpstr>
      <vt:lpstr>Deemed dividend- III </vt:lpstr>
      <vt:lpstr>Deemed dividend- IV </vt:lpstr>
      <vt:lpstr>Case Studies </vt:lpstr>
      <vt:lpstr> </vt:lpstr>
      <vt:lpstr>Case Study – II; Firm to LLP  </vt:lpstr>
      <vt:lpstr> Case Study – III ;  Company to LLP </vt:lpstr>
      <vt:lpstr>Case Study – IV; Dividend Distribution   </vt:lpstr>
      <vt:lpstr>Case Study – V; Merger of companies  </vt:lpstr>
      <vt:lpstr>Case Study – VI; Reduction of capital  </vt:lpstr>
      <vt:lpstr>Case Study – VII; Transfer to F.Co.  </vt:lpstr>
      <vt:lpstr>Case Study – VIII; Company to LLP 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pc2</dc:creator>
  <cp:lastModifiedBy>Pradip Kapasi</cp:lastModifiedBy>
  <cp:revision>1255</cp:revision>
  <cp:lastPrinted>2024-10-02T13:41:25Z</cp:lastPrinted>
  <dcterms:created xsi:type="dcterms:W3CDTF">2006-08-16T00:00:00Z</dcterms:created>
  <dcterms:modified xsi:type="dcterms:W3CDTF">2024-10-04T05:19:15Z</dcterms:modified>
</cp:coreProperties>
</file>